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2" r:id="rId3"/>
    <p:sldId id="257" r:id="rId4"/>
    <p:sldId id="258" r:id="rId5"/>
    <p:sldId id="259" r:id="rId6"/>
    <p:sldId id="260" r:id="rId7"/>
    <p:sldId id="261" r:id="rId8"/>
    <p:sldId id="264" r:id="rId9"/>
    <p:sldId id="262"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4" r:id="rId28"/>
    <p:sldId id="281" r:id="rId29"/>
    <p:sldId id="282" r:id="rId30"/>
    <p:sldId id="283" r:id="rId31"/>
    <p:sldId id="285" r:id="rId32"/>
    <p:sldId id="286" r:id="rId33"/>
    <p:sldId id="287" r:id="rId34"/>
    <p:sldId id="288" r:id="rId35"/>
    <p:sldId id="289" r:id="rId36"/>
    <p:sldId id="290" r:id="rId37"/>
    <p:sldId id="291"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27E530E-A46E-4C5A-8F5E-3FD4944D6C86}" type="datetimeFigureOut">
              <a:rPr lang="en-US" smtClean="0"/>
              <a:pPr/>
              <a:t>4/3/2020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CBF6AA5B-6785-499E-AEC2-FE04851F6810}" type="slidenum">
              <a:rPr lang="en-US" smtClean="0"/>
              <a:pPr/>
              <a:t>‹#›</a:t>
            </a:fld>
            <a:endParaRPr lang="en-US"/>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7E530E-A46E-4C5A-8F5E-3FD4944D6C86}"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F6AA5B-6785-499E-AEC2-FE04851F68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7E530E-A46E-4C5A-8F5E-3FD4944D6C86}"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F6AA5B-6785-499E-AEC2-FE04851F68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7E530E-A46E-4C5A-8F5E-3FD4944D6C86}"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F6AA5B-6785-499E-AEC2-FE04851F681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7E530E-A46E-4C5A-8F5E-3FD4944D6C86}"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F6AA5B-6785-499E-AEC2-FE04851F6810}" type="slidenum">
              <a:rPr lang="en-US" smtClean="0"/>
              <a:pPr/>
              <a:t>‹#›</a:t>
            </a:fld>
            <a:endParaRPr lang="en-US"/>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7E530E-A46E-4C5A-8F5E-3FD4944D6C86}"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F6AA5B-6785-499E-AEC2-FE04851F681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7E530E-A46E-4C5A-8F5E-3FD4944D6C86}" type="datetimeFigureOut">
              <a:rPr lang="en-US" smtClean="0"/>
              <a:pPr/>
              <a:t>4/3/2020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BF6AA5B-6785-499E-AEC2-FE04851F681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27E530E-A46E-4C5A-8F5E-3FD4944D6C86}" type="datetimeFigureOut">
              <a:rPr lang="en-US" smtClean="0"/>
              <a:pPr/>
              <a:t>4/3/2020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BF6AA5B-6785-499E-AEC2-FE04851F681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27E530E-A46E-4C5A-8F5E-3FD4944D6C86}" type="datetimeFigureOut">
              <a:rPr lang="en-US" smtClean="0"/>
              <a:pPr/>
              <a:t>4/3/2020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BF6AA5B-6785-499E-AEC2-FE04851F6810}" type="slidenum">
              <a:rPr lang="en-US" smtClean="0"/>
              <a:pPr/>
              <a:t>‹#›</a:t>
            </a:fld>
            <a:endParaRPr lang="en-US"/>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7E530E-A46E-4C5A-8F5E-3FD4944D6C86}"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F6AA5B-6785-499E-AEC2-FE04851F681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27E530E-A46E-4C5A-8F5E-3FD4944D6C86}"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F6AA5B-6785-499E-AEC2-FE04851F6810}" type="slidenum">
              <a:rPr lang="en-US" smtClean="0"/>
              <a:pPr/>
              <a:t>‹#›</a:t>
            </a:fld>
            <a:endParaRPr lang="en-US"/>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27E530E-A46E-4C5A-8F5E-3FD4944D6C86}" type="datetimeFigureOut">
              <a:rPr lang="en-US" smtClean="0"/>
              <a:pPr/>
              <a:t>4/3/2020</a:t>
            </a:fld>
            <a:endParaRPr lang="en-US"/>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BF6AA5B-6785-499E-AEC2-FE04851F6810}" type="slidenum">
              <a:rPr lang="en-US" smtClean="0"/>
              <a:pPr/>
              <a:t>‹#›</a:t>
            </a:fld>
            <a:endParaRPr lang="en-US"/>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2297" y="717414"/>
            <a:ext cx="9144000" cy="2387600"/>
          </a:xfrm>
        </p:spPr>
        <p:txBody>
          <a:bodyPr>
            <a:normAutofit/>
          </a:bodyPr>
          <a:lstStyle/>
          <a:p>
            <a:r>
              <a:rPr lang="en-US" sz="8000" dirty="0" smtClean="0"/>
              <a:t>Social Action</a:t>
            </a:r>
            <a:endParaRPr lang="en-US" sz="8000" dirty="0"/>
          </a:p>
        </p:txBody>
      </p:sp>
      <p:sp>
        <p:nvSpPr>
          <p:cNvPr id="3" name="Subtitle 2"/>
          <p:cNvSpPr>
            <a:spLocks noGrp="1"/>
          </p:cNvSpPr>
          <p:nvPr>
            <p:ph type="subTitle" idx="1"/>
          </p:nvPr>
        </p:nvSpPr>
        <p:spPr>
          <a:xfrm>
            <a:off x="1570445" y="3169412"/>
            <a:ext cx="9875520" cy="1752600"/>
          </a:xfrm>
        </p:spPr>
        <p:txBody>
          <a:bodyPr>
            <a:normAutofit fontScale="92500" lnSpcReduction="20000"/>
          </a:bodyPr>
          <a:lstStyle/>
          <a:p>
            <a:r>
              <a:rPr lang="en-US" sz="2100" dirty="0" smtClean="0"/>
              <a:t/>
            </a:r>
            <a:br>
              <a:rPr lang="en-US" sz="2100" dirty="0" smtClean="0"/>
            </a:br>
            <a:r>
              <a:rPr lang="en-US" sz="2100" dirty="0" smtClean="0"/>
              <a:t>6th Semester, BS Social Work</a:t>
            </a:r>
            <a:br>
              <a:rPr lang="en-US" sz="2100" dirty="0" smtClean="0"/>
            </a:br>
            <a:r>
              <a:rPr lang="en-US" sz="2100" dirty="0" smtClean="0"/>
              <a:t>Department of Social Work, University of Peshawar</a:t>
            </a:r>
            <a:br>
              <a:rPr lang="en-US" sz="2100" dirty="0" smtClean="0"/>
            </a:br>
            <a:r>
              <a:rPr lang="en-US" dirty="0" smtClean="0"/>
              <a:t/>
            </a:r>
            <a:br>
              <a:rPr lang="en-US" dirty="0" smtClean="0"/>
            </a:br>
            <a:r>
              <a:rPr lang="en-US" dirty="0" smtClean="0"/>
              <a:t/>
            </a:r>
            <a:br>
              <a:rPr lang="en-US" dirty="0" smtClean="0"/>
            </a:br>
            <a:r>
              <a:rPr lang="en-US" dirty="0" smtClean="0"/>
              <a:t>Instructor: Asif Khan</a:t>
            </a:r>
            <a:endParaRPr lang="en-US" dirty="0"/>
          </a:p>
        </p:txBody>
      </p:sp>
    </p:spTree>
    <p:extLst>
      <p:ext uri="{BB962C8B-B14F-4D97-AF65-F5344CB8AC3E}">
        <p14:creationId xmlns:p14="http://schemas.microsoft.com/office/powerpoint/2010/main" xmlns="" val="4145068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a:t>The United Nations has played a particularly significant role through the adoption of specific resolutions on volunteering. The first in 1985 invited governments to observe 5th December each year as an International Volunteer Day for Economic and Social Development and the second in 1997, sponsored by 126 countries, proclaimed 2001 the International Year of Volunteers. Both resolutions noted the critical role of governments in supporting and encouraging </a:t>
            </a:r>
            <a:r>
              <a:rPr lang="en-US" dirty="0" smtClean="0"/>
              <a:t>volunteering.</a:t>
            </a:r>
          </a:p>
          <a:p>
            <a:pPr marL="0" indent="0" algn="just">
              <a:buNone/>
            </a:pPr>
            <a:endParaRPr lang="en-US" dirty="0"/>
          </a:p>
        </p:txBody>
      </p:sp>
    </p:spTree>
    <p:extLst>
      <p:ext uri="{BB962C8B-B14F-4D97-AF65-F5344CB8AC3E}">
        <p14:creationId xmlns:p14="http://schemas.microsoft.com/office/powerpoint/2010/main" xmlns="" val="2314459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of voluntary services</a:t>
            </a:r>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1. They </a:t>
            </a:r>
            <a:r>
              <a:rPr lang="en-US" dirty="0"/>
              <a:t>are actions for others freely given. Voluntary service is provided by individuals out of loving hearts. People choose to work for the good of others, free of any compulsion by a third party or outside powers. </a:t>
            </a:r>
            <a:endParaRPr lang="en-US" dirty="0" smtClean="0"/>
          </a:p>
          <a:p>
            <a:pPr marL="0" indent="0" algn="just">
              <a:buNone/>
            </a:pPr>
            <a:r>
              <a:rPr lang="en-US" dirty="0" smtClean="0"/>
              <a:t>2. They </a:t>
            </a:r>
            <a:r>
              <a:rPr lang="en-US" dirty="0"/>
              <a:t>are contributions that are non-money-rewarding. People give of their time, skills, resources and kindness to provide assistance to their neighbors, communities and society, without expectation of receiving payment. </a:t>
            </a:r>
          </a:p>
          <a:p>
            <a:pPr marL="0" indent="0" algn="just">
              <a:buNone/>
            </a:pPr>
            <a:r>
              <a:rPr lang="en-US" dirty="0" smtClean="0"/>
              <a:t>3. They are </a:t>
            </a:r>
            <a:r>
              <a:rPr lang="en-US" dirty="0"/>
              <a:t>initiated by caring hearts. People help others to create a better society.</a:t>
            </a:r>
          </a:p>
        </p:txBody>
      </p:sp>
    </p:spTree>
    <p:extLst>
      <p:ext uri="{BB962C8B-B14F-4D97-AF65-F5344CB8AC3E}">
        <p14:creationId xmlns:p14="http://schemas.microsoft.com/office/powerpoint/2010/main" xmlns="" val="3584993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 of the Volunteerism</a:t>
            </a:r>
            <a:endParaRPr lang="en-US" dirty="0"/>
          </a:p>
        </p:txBody>
      </p:sp>
      <p:sp>
        <p:nvSpPr>
          <p:cNvPr id="3" name="Content Placeholder 2"/>
          <p:cNvSpPr>
            <a:spLocks noGrp="1"/>
          </p:cNvSpPr>
          <p:nvPr>
            <p:ph idx="1"/>
          </p:nvPr>
        </p:nvSpPr>
        <p:spPr/>
        <p:txBody>
          <a:bodyPr/>
          <a:lstStyle/>
          <a:p>
            <a:pPr marL="0" indent="0">
              <a:buNone/>
            </a:pPr>
            <a:r>
              <a:rPr lang="en-US" dirty="0"/>
              <a:t>Values associated with volunteerism which can reinforce capacity development include the following</a:t>
            </a:r>
            <a:r>
              <a:rPr lang="en-US" dirty="0" smtClean="0"/>
              <a:t>:</a:t>
            </a:r>
          </a:p>
          <a:p>
            <a:pPr marL="0" indent="0">
              <a:buNone/>
            </a:pPr>
            <a:r>
              <a:rPr lang="en-US" dirty="0" smtClean="0"/>
              <a:t>1. Commitment </a:t>
            </a:r>
            <a:r>
              <a:rPr lang="en-US" dirty="0"/>
              <a:t>and </a:t>
            </a:r>
            <a:r>
              <a:rPr lang="en-US" dirty="0" smtClean="0"/>
              <a:t>solidarity.</a:t>
            </a:r>
          </a:p>
          <a:p>
            <a:pPr marL="0" indent="0">
              <a:buNone/>
            </a:pPr>
            <a:r>
              <a:rPr lang="en-US" dirty="0" smtClean="0"/>
              <a:t>2. Value-based </a:t>
            </a:r>
            <a:r>
              <a:rPr lang="en-US" dirty="0" err="1" smtClean="0"/>
              <a:t>programmes</a:t>
            </a:r>
            <a:r>
              <a:rPr lang="en-US" dirty="0" smtClean="0"/>
              <a:t>.</a:t>
            </a:r>
          </a:p>
          <a:p>
            <a:pPr marL="0" indent="0">
              <a:buNone/>
            </a:pPr>
            <a:r>
              <a:rPr lang="en-US" dirty="0" smtClean="0"/>
              <a:t>3. Belief </a:t>
            </a:r>
            <a:r>
              <a:rPr lang="en-US" dirty="0"/>
              <a:t>in collective action for the public </a:t>
            </a:r>
            <a:r>
              <a:rPr lang="en-US" dirty="0" smtClean="0"/>
              <a:t>good.</a:t>
            </a:r>
          </a:p>
          <a:p>
            <a:pPr marL="0" indent="0">
              <a:buNone/>
            </a:pPr>
            <a:r>
              <a:rPr lang="en-US" dirty="0" smtClean="0"/>
              <a:t>4. Commitment </a:t>
            </a:r>
            <a:r>
              <a:rPr lang="en-US" dirty="0"/>
              <a:t>to human rights and gender </a:t>
            </a:r>
            <a:r>
              <a:rPr lang="en-US" dirty="0" smtClean="0"/>
              <a:t>equity.</a:t>
            </a:r>
            <a:endParaRPr lang="en-US" dirty="0"/>
          </a:p>
        </p:txBody>
      </p:sp>
    </p:spTree>
    <p:extLst>
      <p:ext uri="{BB962C8B-B14F-4D97-AF65-F5344CB8AC3E}">
        <p14:creationId xmlns:p14="http://schemas.microsoft.com/office/powerpoint/2010/main" xmlns="" val="1538611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Many people are willing to participate. Why? </a:t>
            </a:r>
          </a:p>
        </p:txBody>
      </p:sp>
      <p:sp>
        <p:nvSpPr>
          <p:cNvPr id="3" name="Content Placeholder 2"/>
          <p:cNvSpPr>
            <a:spLocks noGrp="1"/>
          </p:cNvSpPr>
          <p:nvPr>
            <p:ph idx="1"/>
          </p:nvPr>
        </p:nvSpPr>
        <p:spPr/>
        <p:txBody>
          <a:bodyPr>
            <a:normAutofit fontScale="70000" lnSpcReduction="20000"/>
          </a:bodyPr>
          <a:lstStyle/>
          <a:p>
            <a:pPr marL="514350" indent="-514350" algn="just">
              <a:buAutoNum type="arabicPeriod"/>
            </a:pPr>
            <a:r>
              <a:rPr lang="en-US" b="1" dirty="0" smtClean="0"/>
              <a:t>Spiritual Hunt: </a:t>
            </a:r>
            <a:r>
              <a:rPr lang="en-US" dirty="0" smtClean="0"/>
              <a:t>“</a:t>
            </a:r>
            <a:r>
              <a:rPr lang="en-US" dirty="0"/>
              <a:t>A person’s value shall be decided by what he contributes, not by what he obtains,” said Albert Einstein. When volunteers contribute of themselves, they feel they are needed and subsequently rewarded by the praises of others. This is not money, nor material reward, but an internal spiritual value. It gives meaning to life, fills society with warmth and kindness, and encourages volunteers to devote themselves to these </a:t>
            </a:r>
            <a:r>
              <a:rPr lang="en-US" dirty="0" smtClean="0"/>
              <a:t>activities.</a:t>
            </a:r>
          </a:p>
          <a:p>
            <a:pPr marL="514350" indent="-514350" algn="just">
              <a:buAutoNum type="arabicPeriod"/>
            </a:pPr>
            <a:r>
              <a:rPr lang="en-US" b="1" dirty="0" smtClean="0"/>
              <a:t>Social Mission: </a:t>
            </a:r>
            <a:r>
              <a:rPr lang="en-US" dirty="0" smtClean="0"/>
              <a:t>Voluntary </a:t>
            </a:r>
            <a:r>
              <a:rPr lang="en-US" dirty="0"/>
              <a:t>service originates from charity donation. Today’s volunteers carry forward this mission and actively respond to the calling. In many ways they devote themselves to this work and blessings to others around. When volunteers work for the public interest, they not only contribute themselves, but they also establish an active interaction with society. They stimulate people’s sense of duty to society. When they demonstrate a spirit of humanism and service, they also help reduce responsibilities of the government, solve social problems, and they are in fact changing society. Again as Albert Einstein said, “Only in devoting oneself to serving society, human being will discover the meaning of his short and risky life. </a:t>
            </a:r>
          </a:p>
        </p:txBody>
      </p:sp>
    </p:spTree>
    <p:extLst>
      <p:ext uri="{BB962C8B-B14F-4D97-AF65-F5344CB8AC3E}">
        <p14:creationId xmlns:p14="http://schemas.microsoft.com/office/powerpoint/2010/main" xmlns="" val="193365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smtClean="0"/>
              <a:t>3. </a:t>
            </a:r>
            <a:r>
              <a:rPr lang="en-US" b="1" dirty="0"/>
              <a:t>Knowledge </a:t>
            </a:r>
            <a:r>
              <a:rPr lang="en-US" b="1" dirty="0" smtClean="0"/>
              <a:t>Learning: </a:t>
            </a:r>
            <a:r>
              <a:rPr lang="en-US" dirty="0" smtClean="0"/>
              <a:t>When </a:t>
            </a:r>
            <a:r>
              <a:rPr lang="en-US" dirty="0"/>
              <a:t>a volunteer serves, he/she is not only helping others, but also learning new knowledge and skills. This will help them mature and build good character. Voluntary service is team work. In the team, volunteers learn how to establish good relationships with others, as well as how to strengthen a spirit of teamwork and effective team coordination. This is especially helpful among young volunteers because they can improve their professional skills in the process of learning good teamwork. They will know society better, understand the theories (which they learned from </a:t>
            </a:r>
            <a:r>
              <a:rPr lang="en-US" dirty="0" smtClean="0"/>
              <a:t>University) </a:t>
            </a:r>
            <a:r>
              <a:rPr lang="en-US" dirty="0"/>
              <a:t>better, and also receive inspiration and education. Today’s voluntary service is becoming more professional and more formal. Before beginning their work of service, volunteers have to receive formal training. This is a very important aspect toward a comprehensive improvement in the quality of voluntary service.</a:t>
            </a:r>
          </a:p>
        </p:txBody>
      </p:sp>
    </p:spTree>
    <p:extLst>
      <p:ext uri="{BB962C8B-B14F-4D97-AF65-F5344CB8AC3E}">
        <p14:creationId xmlns:p14="http://schemas.microsoft.com/office/powerpoint/2010/main" xmlns="" val="775635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4. </a:t>
            </a:r>
            <a:r>
              <a:rPr lang="en-US" b="1" dirty="0"/>
              <a:t>Self - fulfilling </a:t>
            </a:r>
            <a:r>
              <a:rPr lang="en-US" b="1" dirty="0" smtClean="0"/>
              <a:t>Values: </a:t>
            </a:r>
            <a:r>
              <a:rPr lang="en-US" dirty="0" smtClean="0"/>
              <a:t>The </a:t>
            </a:r>
            <a:r>
              <a:rPr lang="en-US" dirty="0"/>
              <a:t>famous American psychologist Abraham H. Maslow believed that the ultimate goal of life is </a:t>
            </a:r>
            <a:r>
              <a:rPr lang="en-US" dirty="0" smtClean="0"/>
              <a:t>self fulfillment</a:t>
            </a:r>
            <a:r>
              <a:rPr lang="en-US" dirty="0"/>
              <a:t>. In his definition, self-fulfillment includes caring others and going beyond oneself. Though people seek material gains in their daily lives, their hearts never stop seeking a mere fulfilling sense of personal goodness. To fulfill one’s spiritual needs, to pursue higher personal spiritual level, to develop one’s potentials and to fulfill personal values are </a:t>
            </a:r>
            <a:r>
              <a:rPr lang="en-US" dirty="0" smtClean="0"/>
              <a:t>continuous </a:t>
            </a:r>
            <a:r>
              <a:rPr lang="en-US" dirty="0"/>
              <a:t>goals of volunteers. Voluntary work not only makes their lives meaningful, also satisfies their spiritual needs and fulfills their personal goals for doing something valuable in life</a:t>
            </a:r>
            <a:r>
              <a:rPr lang="en-US" dirty="0" smtClean="0"/>
              <a:t>.</a:t>
            </a:r>
            <a:endParaRPr lang="en-US" dirty="0"/>
          </a:p>
        </p:txBody>
      </p:sp>
    </p:spTree>
    <p:extLst>
      <p:ext uri="{BB962C8B-B14F-4D97-AF65-F5344CB8AC3E}">
        <p14:creationId xmlns:p14="http://schemas.microsoft.com/office/powerpoint/2010/main" xmlns="" val="2818675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5. </a:t>
            </a:r>
            <a:r>
              <a:rPr lang="en-US" b="1" dirty="0"/>
              <a:t>Life Experience </a:t>
            </a:r>
            <a:r>
              <a:rPr lang="en-US" b="1" dirty="0" smtClean="0"/>
              <a:t>Enhancement: </a:t>
            </a:r>
            <a:r>
              <a:rPr lang="en-US" dirty="0" smtClean="0"/>
              <a:t>Different </a:t>
            </a:r>
            <a:r>
              <a:rPr lang="en-US" dirty="0"/>
              <a:t>experiences make our lives colorful. Voluntary service, even if it is of short duration, can be delightful and beautiful. Some volunteers have tasted much of the spice of life, and at the same time have received the experience of a life time. The teachers who participated in the Supporting Rural Area Education Program said, “We are touched by the villagers and the villagers also touched us.” As volunteers, they felt deeply the heart-to-heart communication. In order to broaden their sense of life experience and build a more meaningful life, more and more people are joining the team </a:t>
            </a:r>
            <a:r>
              <a:rPr lang="en-US"/>
              <a:t>of </a:t>
            </a:r>
            <a:r>
              <a:rPr lang="en-US" smtClean="0"/>
              <a:t>volunteers.</a:t>
            </a:r>
            <a:endParaRPr lang="en-US" dirty="0"/>
          </a:p>
        </p:txBody>
      </p:sp>
    </p:spTree>
    <p:extLst>
      <p:ext uri="{BB962C8B-B14F-4D97-AF65-F5344CB8AC3E}">
        <p14:creationId xmlns:p14="http://schemas.microsoft.com/office/powerpoint/2010/main" xmlns="" val="1846055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Social Mobilization</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Mobilization </a:t>
            </a:r>
            <a:r>
              <a:rPr lang="en-US" dirty="0"/>
              <a:t>a Military </a:t>
            </a:r>
            <a:r>
              <a:rPr lang="en-US" dirty="0" smtClean="0"/>
              <a:t>terminology, “To </a:t>
            </a:r>
            <a:r>
              <a:rPr lang="en-US" dirty="0"/>
              <a:t>Mobilize  = prepare forces for </a:t>
            </a:r>
            <a:r>
              <a:rPr lang="en-US" dirty="0" smtClean="0"/>
              <a:t>action”.</a:t>
            </a:r>
          </a:p>
          <a:p>
            <a:pPr marL="0" indent="0" algn="just">
              <a:buNone/>
            </a:pPr>
            <a:r>
              <a:rPr lang="en-US" dirty="0"/>
              <a:t>Where </a:t>
            </a:r>
            <a:r>
              <a:rPr lang="en-US" dirty="0" smtClean="0"/>
              <a:t>as Social Mobilization can be defines as “ A </a:t>
            </a:r>
            <a:r>
              <a:rPr lang="en-US" dirty="0"/>
              <a:t>process of motivating communities to organize in a cohesive group for an active participation towards their own </a:t>
            </a:r>
            <a:r>
              <a:rPr lang="en-US" dirty="0" smtClean="0"/>
              <a:t>development.”</a:t>
            </a:r>
          </a:p>
          <a:p>
            <a:pPr marL="0" indent="0" algn="just">
              <a:buNone/>
            </a:pPr>
            <a:r>
              <a:rPr lang="en-US" dirty="0"/>
              <a:t>An integrative process where stakeholders are stimulated to become active participants in social change, using diverse strategies to meet shared </a:t>
            </a:r>
            <a:r>
              <a:rPr lang="en-US" dirty="0" smtClean="0"/>
              <a:t>goals.</a:t>
            </a:r>
          </a:p>
          <a:p>
            <a:pPr marL="0" indent="0" algn="just">
              <a:buNone/>
            </a:pPr>
            <a:r>
              <a:rPr lang="en-US" b="1" dirty="0"/>
              <a:t>Social mobilization</a:t>
            </a:r>
            <a:r>
              <a:rPr lang="en-US" dirty="0"/>
              <a:t> in UNICEF is a process that engages and motivates a wide range of partners and allies at national and local levels to raise awareness of and demand for a particular development objective through face-to-face dialogue</a:t>
            </a:r>
            <a:r>
              <a:rPr lang="en-US" dirty="0" smtClean="0"/>
              <a:t>.</a:t>
            </a:r>
          </a:p>
        </p:txBody>
      </p:sp>
    </p:spTree>
    <p:extLst>
      <p:ext uri="{BB962C8B-B14F-4D97-AF65-F5344CB8AC3E}">
        <p14:creationId xmlns:p14="http://schemas.microsoft.com/office/powerpoint/2010/main" xmlns="" val="3362339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a:t>Social mobilization is the cornerstone of participatory approaches in rural development and poverty alleviation </a:t>
            </a:r>
            <a:r>
              <a:rPr lang="en-US" dirty="0" err="1"/>
              <a:t>programmes</a:t>
            </a:r>
            <a:r>
              <a:rPr lang="en-US" dirty="0"/>
              <a:t>. It is a powerful instrument in decentralization policies and </a:t>
            </a:r>
            <a:r>
              <a:rPr lang="en-US" dirty="0" err="1"/>
              <a:t>programmes</a:t>
            </a:r>
            <a:r>
              <a:rPr lang="en-US" dirty="0"/>
              <a:t> aimed at strengthening human and institutional resources development at local level. Social mobilization strengthens participation of rural poor in local decision-making, improves their access to social and production services and efficiency in the use of locally available financial resources, and enhances opportunities for asset-building by the poorest of the poor.</a:t>
            </a:r>
          </a:p>
        </p:txBody>
      </p:sp>
    </p:spTree>
    <p:extLst>
      <p:ext uri="{BB962C8B-B14F-4D97-AF65-F5344CB8AC3E}">
        <p14:creationId xmlns:p14="http://schemas.microsoft.com/office/powerpoint/2010/main" xmlns="" val="371927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a:t>Social mobilization is the primary step of community development for recovery from conflicts and disasters. It allows people to think and understand their situation and to organize and initiate action for their recovery with their own initiative and creativity. Through mobilization, people can organize themselves to take action collectively by developing their own plan and strategy for recovery rather than being imposed from outside. </a:t>
            </a:r>
          </a:p>
        </p:txBody>
      </p:sp>
    </p:spTree>
    <p:extLst>
      <p:ext uri="{BB962C8B-B14F-4D97-AF65-F5344CB8AC3E}">
        <p14:creationId xmlns:p14="http://schemas.microsoft.com/office/powerpoint/2010/main" xmlns="" val="2170806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0452" y="1593034"/>
            <a:ext cx="10515600" cy="3187972"/>
          </a:xfrm>
        </p:spPr>
        <p:txBody>
          <a:bodyPr>
            <a:normAutofit/>
          </a:bodyPr>
          <a:lstStyle/>
          <a:p>
            <a:pPr algn="ctr"/>
            <a:r>
              <a:rPr lang="en-US" sz="6000" dirty="0" smtClean="0"/>
              <a:t>Instruments of Social Action</a:t>
            </a:r>
            <a:br>
              <a:rPr lang="en-US" sz="6000" dirty="0" smtClean="0"/>
            </a:br>
            <a:endParaRPr lang="en-US" sz="6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of Social Mobilization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following are some of the tools of Social Mobilization:</a:t>
            </a:r>
          </a:p>
          <a:p>
            <a:pPr marL="514350" indent="-514350">
              <a:buFont typeface="+mj-lt"/>
              <a:buAutoNum type="arabicPeriod"/>
            </a:pPr>
            <a:r>
              <a:rPr lang="en-US" dirty="0"/>
              <a:t>Social networks </a:t>
            </a:r>
            <a:endParaRPr lang="en-US" dirty="0" smtClean="0"/>
          </a:p>
          <a:p>
            <a:pPr marL="514350" indent="-514350">
              <a:buFont typeface="+mj-lt"/>
              <a:buAutoNum type="arabicPeriod"/>
            </a:pPr>
            <a:r>
              <a:rPr lang="en-US" dirty="0" smtClean="0"/>
              <a:t>Collaborative </a:t>
            </a:r>
            <a:r>
              <a:rPr lang="en-US" dirty="0"/>
              <a:t>working groups </a:t>
            </a:r>
            <a:endParaRPr lang="en-US" dirty="0" smtClean="0"/>
          </a:p>
          <a:p>
            <a:pPr marL="514350" indent="-514350">
              <a:buFont typeface="+mj-lt"/>
              <a:buAutoNum type="arabicPeriod"/>
            </a:pPr>
            <a:r>
              <a:rPr lang="en-US" dirty="0" smtClean="0"/>
              <a:t>Newsletter </a:t>
            </a:r>
          </a:p>
          <a:p>
            <a:pPr marL="514350" indent="-514350">
              <a:buFont typeface="+mj-lt"/>
              <a:buAutoNum type="arabicPeriod"/>
            </a:pPr>
            <a:r>
              <a:rPr lang="en-US" dirty="0" smtClean="0"/>
              <a:t>Mailing </a:t>
            </a:r>
            <a:r>
              <a:rPr lang="en-US" dirty="0"/>
              <a:t>List and SMS </a:t>
            </a:r>
            <a:endParaRPr lang="en-US" dirty="0" smtClean="0"/>
          </a:p>
          <a:p>
            <a:pPr marL="514350" indent="-514350">
              <a:buFont typeface="+mj-lt"/>
              <a:buAutoNum type="arabicPeriod"/>
            </a:pPr>
            <a:r>
              <a:rPr lang="en-US" dirty="0" smtClean="0"/>
              <a:t>Blogs </a:t>
            </a:r>
          </a:p>
          <a:p>
            <a:pPr marL="514350" indent="-514350">
              <a:buFont typeface="+mj-lt"/>
              <a:buAutoNum type="arabicPeriod"/>
            </a:pPr>
            <a:r>
              <a:rPr lang="en-US" dirty="0" smtClean="0"/>
              <a:t>Petitions </a:t>
            </a:r>
            <a:r>
              <a:rPr lang="en-US" dirty="0"/>
              <a:t>and </a:t>
            </a:r>
            <a:r>
              <a:rPr lang="en-US" dirty="0" smtClean="0"/>
              <a:t>Surveys</a:t>
            </a:r>
          </a:p>
          <a:p>
            <a:pPr marL="514350" indent="-514350">
              <a:buFont typeface="+mj-lt"/>
              <a:buAutoNum type="arabicPeriod"/>
            </a:pPr>
            <a:r>
              <a:rPr lang="en-US" dirty="0" smtClean="0"/>
              <a:t>Videos</a:t>
            </a:r>
          </a:p>
          <a:p>
            <a:pPr marL="514350" indent="-514350">
              <a:buFont typeface="+mj-lt"/>
              <a:buAutoNum type="arabicPeriod"/>
            </a:pPr>
            <a:r>
              <a:rPr lang="en-US" dirty="0" smtClean="0"/>
              <a:t>Individual </a:t>
            </a:r>
            <a:r>
              <a:rPr lang="en-US" dirty="0"/>
              <a:t>Stories</a:t>
            </a:r>
          </a:p>
        </p:txBody>
      </p:sp>
    </p:spTree>
    <p:extLst>
      <p:ext uri="{BB962C8B-B14F-4D97-AF65-F5344CB8AC3E}">
        <p14:creationId xmlns:p14="http://schemas.microsoft.com/office/powerpoint/2010/main" xmlns="" val="1548377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Approaches of Social Mobilization</a:t>
            </a:r>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b="1" dirty="0" smtClean="0"/>
              <a:t>Political </a:t>
            </a:r>
            <a:r>
              <a:rPr lang="en-US" b="1" dirty="0"/>
              <a:t>Mobilization: </a:t>
            </a:r>
            <a:r>
              <a:rPr lang="en-US" dirty="0"/>
              <a:t>an approach which aims at winning political and policy commitment for major goal and the necessary resource allocations to realize that goal </a:t>
            </a:r>
            <a:endParaRPr lang="en-US" dirty="0" smtClean="0"/>
          </a:p>
          <a:p>
            <a:pPr marL="514350" indent="-514350">
              <a:buAutoNum type="arabicPeriod"/>
            </a:pPr>
            <a:r>
              <a:rPr lang="en-US" b="1" dirty="0" smtClean="0"/>
              <a:t>Government </a:t>
            </a:r>
            <a:r>
              <a:rPr lang="en-US" b="1" dirty="0"/>
              <a:t>Mobilization: </a:t>
            </a:r>
            <a:r>
              <a:rPr lang="en-US" dirty="0"/>
              <a:t>aims at </a:t>
            </a:r>
            <a:r>
              <a:rPr lang="en-US" dirty="0" smtClean="0"/>
              <a:t>provoking </a:t>
            </a:r>
            <a:r>
              <a:rPr lang="en-US" dirty="0"/>
              <a:t>the cooperation of service providers and other government organizations which can provide direct or indirect support to the program. </a:t>
            </a:r>
            <a:endParaRPr lang="en-US" dirty="0" smtClean="0"/>
          </a:p>
          <a:p>
            <a:pPr marL="514350" indent="-514350">
              <a:buAutoNum type="arabicPeriod"/>
            </a:pPr>
            <a:r>
              <a:rPr lang="en-US" b="1" dirty="0" smtClean="0"/>
              <a:t>Community </a:t>
            </a:r>
            <a:r>
              <a:rPr lang="en-US" b="1" dirty="0"/>
              <a:t>Mobilization: </a:t>
            </a:r>
            <a:r>
              <a:rPr lang="en-US" dirty="0"/>
              <a:t>aims at gaining the commitment of local political, religious, social, and traditional leaders, as well as local government agencies, non-governmental organizations (NGOs), women’s groups and cooperatives. </a:t>
            </a:r>
          </a:p>
        </p:txBody>
      </p:sp>
    </p:spTree>
    <p:extLst>
      <p:ext uri="{BB962C8B-B14F-4D97-AF65-F5344CB8AC3E}">
        <p14:creationId xmlns:p14="http://schemas.microsoft.com/office/powerpoint/2010/main" xmlns="" val="2129732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Tips On Community Mobilization</a:t>
            </a:r>
          </a:p>
          <a:p>
            <a:pPr marL="514350" indent="-514350">
              <a:buAutoNum type="arabicPeriod"/>
            </a:pPr>
            <a:r>
              <a:rPr lang="en-US" dirty="0" smtClean="0"/>
              <a:t>Know </a:t>
            </a:r>
            <a:r>
              <a:rPr lang="en-US" dirty="0"/>
              <a:t>your community well, and understand their problems and their needs. </a:t>
            </a:r>
            <a:endParaRPr lang="en-US" dirty="0" smtClean="0"/>
          </a:p>
          <a:p>
            <a:pPr marL="514350" indent="-514350">
              <a:buAutoNum type="arabicPeriod"/>
            </a:pPr>
            <a:r>
              <a:rPr lang="en-US" dirty="0" smtClean="0"/>
              <a:t>Always </a:t>
            </a:r>
            <a:r>
              <a:rPr lang="en-US" dirty="0"/>
              <a:t>listen to community members </a:t>
            </a:r>
            <a:r>
              <a:rPr lang="en-US" dirty="0" smtClean="0"/>
              <a:t>carefully.</a:t>
            </a:r>
          </a:p>
          <a:p>
            <a:pPr marL="514350" indent="-514350">
              <a:buAutoNum type="arabicPeriod"/>
            </a:pPr>
            <a:r>
              <a:rPr lang="en-US" dirty="0" smtClean="0"/>
              <a:t>Do </a:t>
            </a:r>
            <a:r>
              <a:rPr lang="en-US" dirty="0"/>
              <a:t>not rapidly introduce new interventions that are different from existing practices and beliefs. Take gradual steps to introduce such practices</a:t>
            </a:r>
            <a:r>
              <a:rPr lang="en-US" dirty="0" smtClean="0"/>
              <a:t>.</a:t>
            </a:r>
          </a:p>
          <a:p>
            <a:pPr marL="514350" indent="-514350">
              <a:buAutoNum type="arabicPeriod"/>
            </a:pPr>
            <a:r>
              <a:rPr lang="en-US" dirty="0"/>
              <a:t>Try to analyze community dynamics and adjust to each situation</a:t>
            </a:r>
            <a:r>
              <a:rPr lang="en-US" dirty="0" smtClean="0"/>
              <a:t>.</a:t>
            </a:r>
          </a:p>
          <a:p>
            <a:pPr marL="514350" indent="-514350">
              <a:buAutoNum type="arabicPeriod"/>
            </a:pPr>
            <a:r>
              <a:rPr lang="en-US" dirty="0" smtClean="0"/>
              <a:t>Involve </a:t>
            </a:r>
            <a:r>
              <a:rPr lang="en-US" dirty="0"/>
              <a:t>the entire community in the program right from the </a:t>
            </a:r>
            <a:r>
              <a:rPr lang="en-US" dirty="0" smtClean="0"/>
              <a:t>beginning</a:t>
            </a:r>
          </a:p>
          <a:p>
            <a:pPr marL="514350" indent="-514350">
              <a:buAutoNum type="arabicPeriod"/>
            </a:pPr>
            <a:r>
              <a:rPr lang="en-US" dirty="0"/>
              <a:t>Give respect and importance to negative experiences of the community, if any, and try to minimize the negative feelings verbally and in your actions.</a:t>
            </a:r>
          </a:p>
        </p:txBody>
      </p:sp>
    </p:spTree>
    <p:extLst>
      <p:ext uri="{BB962C8B-B14F-4D97-AF65-F5344CB8AC3E}">
        <p14:creationId xmlns:p14="http://schemas.microsoft.com/office/powerpoint/2010/main" xmlns="" val="650713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4. </a:t>
            </a:r>
            <a:r>
              <a:rPr lang="en-US" b="1" dirty="0"/>
              <a:t>Corporate Mobilization: </a:t>
            </a:r>
            <a:r>
              <a:rPr lang="en-US" dirty="0"/>
              <a:t>aims at securing the support of national or international companies in promoting development goals, either by </a:t>
            </a:r>
            <a:r>
              <a:rPr lang="en-US" dirty="0" smtClean="0"/>
              <a:t>contributing </a:t>
            </a:r>
            <a:r>
              <a:rPr lang="en-US" dirty="0"/>
              <a:t>needed </a:t>
            </a:r>
            <a:r>
              <a:rPr lang="en-US" dirty="0" smtClean="0"/>
              <a:t>resources </a:t>
            </a:r>
            <a:r>
              <a:rPr lang="en-US" dirty="0"/>
              <a:t>or carrying out the advertising </a:t>
            </a:r>
            <a:r>
              <a:rPr lang="en-US" dirty="0" smtClean="0"/>
              <a:t>function.</a:t>
            </a:r>
          </a:p>
          <a:p>
            <a:pPr marL="0" indent="0">
              <a:buNone/>
            </a:pPr>
            <a:r>
              <a:rPr lang="en-US" dirty="0"/>
              <a:t>Corporate Social Responsibility (CSR)</a:t>
            </a:r>
          </a:p>
          <a:p>
            <a:pPr marL="0" indent="0">
              <a:buNone/>
            </a:pPr>
            <a:r>
              <a:rPr lang="en-US" dirty="0" smtClean="0"/>
              <a:t>Refers </a:t>
            </a:r>
            <a:r>
              <a:rPr lang="en-US" dirty="0"/>
              <a:t>to operating a business in a manner that accounts for the social and environmental impact created by the business. </a:t>
            </a:r>
            <a:endParaRPr lang="en-US" dirty="0" smtClean="0"/>
          </a:p>
          <a:p>
            <a:pPr marL="0" indent="0">
              <a:buNone/>
            </a:pPr>
            <a:r>
              <a:rPr lang="en-US" dirty="0" smtClean="0"/>
              <a:t>– </a:t>
            </a:r>
            <a:r>
              <a:rPr lang="en-US" dirty="0"/>
              <a:t>commitment to developing policies that integrate responsible practices into daily business </a:t>
            </a:r>
            <a:r>
              <a:rPr lang="en-US" dirty="0" smtClean="0"/>
              <a:t>operations</a:t>
            </a:r>
          </a:p>
          <a:p>
            <a:pPr marL="0" indent="0">
              <a:buNone/>
            </a:pPr>
            <a:r>
              <a:rPr lang="en-US" dirty="0" smtClean="0"/>
              <a:t> </a:t>
            </a:r>
            <a:r>
              <a:rPr lang="en-US" dirty="0"/>
              <a:t>– reporting on progress made toward implementing these practices.</a:t>
            </a:r>
          </a:p>
        </p:txBody>
      </p:sp>
    </p:spTree>
    <p:extLst>
      <p:ext uri="{BB962C8B-B14F-4D97-AF65-F5344CB8AC3E}">
        <p14:creationId xmlns:p14="http://schemas.microsoft.com/office/powerpoint/2010/main" xmlns="" val="922969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b="1" dirty="0"/>
              <a:t>5. Beneficiary Mobilization: </a:t>
            </a:r>
            <a:r>
              <a:rPr lang="en-US" dirty="0"/>
              <a:t>involves informing and motivating the program beneficiaries through trainings, establishment of community groups, and communication through traditional and mass media. </a:t>
            </a:r>
          </a:p>
        </p:txBody>
      </p:sp>
    </p:spTree>
    <p:extLst>
      <p:ext uri="{BB962C8B-B14F-4D97-AF65-F5344CB8AC3E}">
        <p14:creationId xmlns:p14="http://schemas.microsoft.com/office/powerpoint/2010/main" xmlns="" val="3051148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Advocacy</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 Advocacy has originated from a Latin word</a:t>
            </a:r>
            <a:r>
              <a:rPr lang="en-US" b="1" dirty="0"/>
              <a:t>: ‘Ad’ </a:t>
            </a:r>
            <a:r>
              <a:rPr lang="en-US" dirty="0"/>
              <a:t>means on ‘behalf of’; </a:t>
            </a:r>
            <a:r>
              <a:rPr lang="en-US" b="1" dirty="0"/>
              <a:t>‘</a:t>
            </a:r>
            <a:r>
              <a:rPr lang="en-US" b="1" dirty="0" err="1"/>
              <a:t>voca</a:t>
            </a:r>
            <a:r>
              <a:rPr lang="en-US" b="1" dirty="0"/>
              <a:t>’ </a:t>
            </a:r>
            <a:r>
              <a:rPr lang="en-US" dirty="0"/>
              <a:t>means ‘to express / talk</a:t>
            </a:r>
            <a:r>
              <a:rPr lang="en-US" dirty="0" smtClean="0"/>
              <a:t>’.</a:t>
            </a:r>
          </a:p>
          <a:p>
            <a:pPr marL="0" indent="0" algn="just">
              <a:buNone/>
            </a:pPr>
            <a:r>
              <a:rPr lang="en-US" b="1" dirty="0"/>
              <a:t>Advocacy</a:t>
            </a:r>
            <a:r>
              <a:rPr lang="en-US" dirty="0"/>
              <a:t> can be defined as the practical use of knowledge for purposes of social changes. These changes can be directed to government policies, laws, procedures, or sometimes to ourselves. Advocacy is therefore an act of supporting an issue and </a:t>
            </a:r>
            <a:r>
              <a:rPr lang="en-US" dirty="0" smtClean="0"/>
              <a:t>influence </a:t>
            </a:r>
            <a:r>
              <a:rPr lang="en-US" dirty="0"/>
              <a:t>the decision makers on how to act in order to support that issue. This definition tells, in fact, that advocacy is a process, not an one-way activity. By this definition it is clear that advocacy is an effective process aimed at achieving some specific results.</a:t>
            </a:r>
          </a:p>
          <a:p>
            <a:pPr marL="0" indent="0" algn="just">
              <a:buNone/>
            </a:pPr>
            <a:endParaRPr lang="en-US" dirty="0"/>
          </a:p>
          <a:p>
            <a:pPr marL="0" indent="0" algn="just">
              <a:buNone/>
            </a:pPr>
            <a:endParaRPr lang="en-US" dirty="0"/>
          </a:p>
        </p:txBody>
      </p:sp>
    </p:spTree>
    <p:extLst>
      <p:ext uri="{BB962C8B-B14F-4D97-AF65-F5344CB8AC3E}">
        <p14:creationId xmlns:p14="http://schemas.microsoft.com/office/powerpoint/2010/main" xmlns="" val="276611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Autofit/>
          </a:bodyPr>
          <a:lstStyle/>
          <a:p>
            <a:pPr marL="0" indent="0" algn="just">
              <a:buNone/>
            </a:pPr>
            <a:r>
              <a:rPr lang="en-US" sz="2800" b="1" dirty="0"/>
              <a:t>Advocacy</a:t>
            </a:r>
            <a:r>
              <a:rPr lang="en-US" sz="2800" dirty="0"/>
              <a:t> is about motivating and mobilizing the community. It starts with a small group of people who share concerns about a specific problem and are willing to devote time, their expertise and resources available to reach the desired change.</a:t>
            </a:r>
          </a:p>
          <a:p>
            <a:pPr marL="0" indent="0" algn="just">
              <a:buNone/>
            </a:pPr>
            <a:r>
              <a:rPr lang="en-US" sz="2800" b="1" dirty="0"/>
              <a:t>Advocacy</a:t>
            </a:r>
            <a:r>
              <a:rPr lang="en-US" sz="2800" dirty="0"/>
              <a:t> </a:t>
            </a:r>
            <a:r>
              <a:rPr lang="en-US" sz="2800" dirty="0" err="1" smtClean="0"/>
              <a:t>means:Drawing</a:t>
            </a:r>
            <a:r>
              <a:rPr lang="en-US" sz="2800" dirty="0" smtClean="0"/>
              <a:t> </a:t>
            </a:r>
            <a:r>
              <a:rPr lang="en-US" sz="2800" dirty="0"/>
              <a:t>attention to an important issue and direct decision-makers to a </a:t>
            </a:r>
            <a:r>
              <a:rPr lang="en-US" sz="2800" dirty="0" smtClean="0"/>
              <a:t>solution. Influencing </a:t>
            </a:r>
            <a:r>
              <a:rPr lang="en-US" sz="2800" dirty="0"/>
              <a:t>the decision-making at all </a:t>
            </a:r>
            <a:r>
              <a:rPr lang="en-US" sz="2800" dirty="0" smtClean="0"/>
              <a:t>levels. Mobilizing </a:t>
            </a:r>
            <a:r>
              <a:rPr lang="en-US" sz="2800" dirty="0"/>
              <a:t>members of the community, to include the wider </a:t>
            </a:r>
            <a:r>
              <a:rPr lang="en-US" sz="2800" dirty="0" smtClean="0"/>
              <a:t>community. Developing </a:t>
            </a:r>
            <a:r>
              <a:rPr lang="en-US" sz="2800" dirty="0"/>
              <a:t>accountability and transparency of local governments and public services/institutions.</a:t>
            </a:r>
          </a:p>
          <a:p>
            <a:pPr marL="0" indent="0" algn="just">
              <a:buNone/>
            </a:pPr>
            <a:r>
              <a:rPr lang="en-US" sz="2800" b="1" dirty="0"/>
              <a:t>Advocacy</a:t>
            </a:r>
            <a:r>
              <a:rPr lang="en-US" sz="2800" dirty="0"/>
              <a:t> is speaking up for, or acting on behalf of, yourself or another person.</a:t>
            </a:r>
          </a:p>
        </p:txBody>
      </p:sp>
    </p:spTree>
    <p:extLst>
      <p:ext uri="{BB962C8B-B14F-4D97-AF65-F5344CB8AC3E}">
        <p14:creationId xmlns:p14="http://schemas.microsoft.com/office/powerpoint/2010/main" xmlns="" val="3323949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t>
            </a:r>
            <a:r>
              <a:rPr lang="en-US" dirty="0" smtClean="0"/>
              <a:t>Advocacy…</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AutoNum type="arabicPeriod"/>
            </a:pPr>
            <a:r>
              <a:rPr lang="en-US" dirty="0" smtClean="0"/>
              <a:t>To </a:t>
            </a:r>
            <a:r>
              <a:rPr lang="en-US" dirty="0"/>
              <a:t>strengthen democracy and inculcate in society, the values of </a:t>
            </a:r>
            <a:r>
              <a:rPr lang="en-US" dirty="0" smtClean="0"/>
              <a:t>the Constitution</a:t>
            </a:r>
          </a:p>
          <a:p>
            <a:pPr marL="514350" indent="-514350">
              <a:buAutoNum type="arabicPeriod"/>
            </a:pPr>
            <a:r>
              <a:rPr lang="en-US" dirty="0" smtClean="0"/>
              <a:t>Freedom </a:t>
            </a:r>
            <a:r>
              <a:rPr lang="en-US" dirty="0"/>
              <a:t>Equal Rights, Equal Justice and </a:t>
            </a:r>
            <a:r>
              <a:rPr lang="en-US" dirty="0" smtClean="0"/>
              <a:t>Equity</a:t>
            </a:r>
          </a:p>
          <a:p>
            <a:pPr marL="514350" indent="-514350">
              <a:buAutoNum type="arabicPeriod"/>
            </a:pPr>
            <a:r>
              <a:rPr lang="en-US" dirty="0" smtClean="0"/>
              <a:t>Development </a:t>
            </a:r>
            <a:r>
              <a:rPr lang="en-US" dirty="0"/>
              <a:t>of society, progress and change </a:t>
            </a:r>
            <a:r>
              <a:rPr lang="en-US" dirty="0" smtClean="0"/>
              <a:t>society</a:t>
            </a:r>
          </a:p>
          <a:p>
            <a:pPr marL="514350" indent="-514350">
              <a:buAutoNum type="arabicPeriod"/>
            </a:pPr>
            <a:r>
              <a:rPr lang="en-US" dirty="0" smtClean="0"/>
              <a:t>Equity</a:t>
            </a:r>
            <a:r>
              <a:rPr lang="en-US" dirty="0"/>
              <a:t>, Freedom and </a:t>
            </a:r>
            <a:r>
              <a:rPr lang="en-US" dirty="0" smtClean="0"/>
              <a:t>Brotherhood</a:t>
            </a:r>
          </a:p>
          <a:p>
            <a:pPr marL="514350" indent="-514350">
              <a:buAutoNum type="arabicPeriod"/>
            </a:pPr>
            <a:r>
              <a:rPr lang="en-US" dirty="0" smtClean="0"/>
              <a:t>Social</a:t>
            </a:r>
            <a:r>
              <a:rPr lang="en-US" dirty="0"/>
              <a:t>, Economic, Cultural and Political </a:t>
            </a:r>
            <a:r>
              <a:rPr lang="en-US" dirty="0" smtClean="0"/>
              <a:t>change</a:t>
            </a:r>
          </a:p>
          <a:p>
            <a:pPr marL="514350" indent="-514350">
              <a:buAutoNum type="arabicPeriod"/>
            </a:pPr>
            <a:r>
              <a:rPr lang="en-US" dirty="0" smtClean="0"/>
              <a:t>To </a:t>
            </a:r>
            <a:r>
              <a:rPr lang="en-US" dirty="0"/>
              <a:t>empower the Marginalized </a:t>
            </a:r>
            <a:endParaRPr lang="en-US" dirty="0" smtClean="0"/>
          </a:p>
          <a:p>
            <a:pPr marL="0" indent="0">
              <a:buNone/>
            </a:pPr>
            <a:r>
              <a:rPr lang="en-US" dirty="0"/>
              <a:t>	</a:t>
            </a:r>
            <a:r>
              <a:rPr lang="en-US" dirty="0" smtClean="0"/>
              <a:t>– </a:t>
            </a:r>
            <a:r>
              <a:rPr lang="en-US" dirty="0"/>
              <a:t>the voice of the voiceless, and influence policy decision. </a:t>
            </a:r>
            <a:endParaRPr lang="en-US" dirty="0" smtClean="0"/>
          </a:p>
          <a:p>
            <a:pPr marL="0" indent="0">
              <a:buNone/>
            </a:pPr>
            <a:r>
              <a:rPr lang="en-US" dirty="0"/>
              <a:t>	</a:t>
            </a:r>
            <a:r>
              <a:rPr lang="en-US" dirty="0" smtClean="0"/>
              <a:t>– </a:t>
            </a:r>
            <a:r>
              <a:rPr lang="en-US" dirty="0"/>
              <a:t>Influence policy change, policy and implement policy. </a:t>
            </a:r>
            <a:endParaRPr lang="en-US" dirty="0" smtClean="0"/>
          </a:p>
          <a:p>
            <a:pPr marL="0" indent="0">
              <a:buNone/>
            </a:pPr>
            <a:r>
              <a:rPr lang="en-US" dirty="0"/>
              <a:t>	</a:t>
            </a:r>
            <a:r>
              <a:rPr lang="en-US" dirty="0" smtClean="0"/>
              <a:t>– </a:t>
            </a:r>
            <a:r>
              <a:rPr lang="en-US" dirty="0"/>
              <a:t>Disseminate information about Policies, </a:t>
            </a:r>
            <a:r>
              <a:rPr lang="en-US" dirty="0" err="1"/>
              <a:t>Programmes</a:t>
            </a:r>
            <a:r>
              <a:rPr lang="en-US" dirty="0"/>
              <a:t>: </a:t>
            </a:r>
            <a:endParaRPr lang="en-US" dirty="0" smtClean="0"/>
          </a:p>
          <a:p>
            <a:pPr marL="0" indent="0">
              <a:buNone/>
            </a:pPr>
            <a:r>
              <a:rPr lang="en-US" dirty="0"/>
              <a:t>	</a:t>
            </a:r>
            <a:r>
              <a:rPr lang="en-US" dirty="0" smtClean="0"/>
              <a:t>– </a:t>
            </a:r>
            <a:r>
              <a:rPr lang="en-US" dirty="0"/>
              <a:t>Enhance skills in people </a:t>
            </a:r>
            <a:endParaRPr lang="en-US" dirty="0" smtClean="0"/>
          </a:p>
          <a:p>
            <a:pPr marL="0" indent="0">
              <a:buNone/>
            </a:pPr>
            <a:r>
              <a:rPr lang="en-US" dirty="0"/>
              <a:t>	</a:t>
            </a:r>
            <a:r>
              <a:rPr lang="en-US" dirty="0" smtClean="0"/>
              <a:t>– </a:t>
            </a:r>
            <a:r>
              <a:rPr lang="en-US" dirty="0"/>
              <a:t>Government agencies and schemes.</a:t>
            </a:r>
          </a:p>
        </p:txBody>
      </p:sp>
    </p:spTree>
    <p:extLst>
      <p:ext uri="{BB962C8B-B14F-4D97-AF65-F5344CB8AC3E}">
        <p14:creationId xmlns:p14="http://schemas.microsoft.com/office/powerpoint/2010/main" xmlns="" val="24017587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C’s of Advocacy</a:t>
            </a:r>
          </a:p>
        </p:txBody>
      </p:sp>
      <p:sp>
        <p:nvSpPr>
          <p:cNvPr id="3" name="Content Placeholder 2"/>
          <p:cNvSpPr>
            <a:spLocks noGrp="1"/>
          </p:cNvSpPr>
          <p:nvPr>
            <p:ph idx="1"/>
          </p:nvPr>
        </p:nvSpPr>
        <p:spPr/>
        <p:txBody>
          <a:bodyPr/>
          <a:lstStyle/>
          <a:p>
            <a:pPr marL="514350" indent="-514350">
              <a:buAutoNum type="arabicPeriod"/>
            </a:pPr>
            <a:r>
              <a:rPr lang="en-US" dirty="0" smtClean="0"/>
              <a:t>Connection</a:t>
            </a:r>
          </a:p>
          <a:p>
            <a:pPr marL="514350" indent="-514350">
              <a:buAutoNum type="arabicPeriod"/>
            </a:pPr>
            <a:r>
              <a:rPr lang="en-US" dirty="0" smtClean="0"/>
              <a:t>Context</a:t>
            </a:r>
          </a:p>
          <a:p>
            <a:pPr marL="514350" indent="-514350">
              <a:buAutoNum type="arabicPeriod"/>
            </a:pPr>
            <a:r>
              <a:rPr lang="en-US" dirty="0" smtClean="0"/>
              <a:t>Commitment</a:t>
            </a:r>
          </a:p>
          <a:p>
            <a:pPr marL="514350" indent="-514350">
              <a:buAutoNum type="arabicPeriod"/>
            </a:pPr>
            <a:r>
              <a:rPr lang="en-US" dirty="0" smtClean="0"/>
              <a:t>Catapult (Project)</a:t>
            </a:r>
            <a:endParaRPr lang="en-US" dirty="0"/>
          </a:p>
        </p:txBody>
      </p:sp>
    </p:spTree>
    <p:extLst>
      <p:ext uri="{BB962C8B-B14F-4D97-AF65-F5344CB8AC3E}">
        <p14:creationId xmlns:p14="http://schemas.microsoft.com/office/powerpoint/2010/main" xmlns="" val="11823224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 of Advocacy depends </a:t>
            </a:r>
            <a:r>
              <a:rPr lang="en-US" dirty="0" smtClean="0"/>
              <a:t>on</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Skills</a:t>
            </a:r>
          </a:p>
          <a:p>
            <a:pPr marL="514350" indent="-514350">
              <a:buAutoNum type="arabicPeriod"/>
            </a:pPr>
            <a:r>
              <a:rPr lang="en-US" dirty="0" smtClean="0"/>
              <a:t>Experience</a:t>
            </a:r>
          </a:p>
          <a:p>
            <a:pPr marL="514350" indent="-514350">
              <a:buAutoNum type="arabicPeriod"/>
            </a:pPr>
            <a:r>
              <a:rPr lang="en-US" dirty="0" smtClean="0"/>
              <a:t>Detailed study</a:t>
            </a:r>
          </a:p>
          <a:p>
            <a:pPr marL="514350" indent="-514350">
              <a:buAutoNum type="arabicPeriod"/>
            </a:pPr>
            <a:r>
              <a:rPr lang="en-US" dirty="0" smtClean="0"/>
              <a:t>Knowledge </a:t>
            </a:r>
            <a:r>
              <a:rPr lang="en-US" dirty="0"/>
              <a:t>of </a:t>
            </a:r>
            <a:r>
              <a:rPr lang="en-US" dirty="0" smtClean="0"/>
              <a:t>laws</a:t>
            </a:r>
          </a:p>
          <a:p>
            <a:pPr marL="514350" indent="-514350">
              <a:buAutoNum type="arabicPeriod"/>
            </a:pPr>
            <a:r>
              <a:rPr lang="en-US" dirty="0" smtClean="0"/>
              <a:t>Vision</a:t>
            </a:r>
          </a:p>
          <a:p>
            <a:pPr marL="514350" indent="-514350">
              <a:buAutoNum type="arabicPeriod"/>
            </a:pPr>
            <a:r>
              <a:rPr lang="en-US" dirty="0" smtClean="0"/>
              <a:t>Ability </a:t>
            </a:r>
            <a:r>
              <a:rPr lang="en-US" dirty="0"/>
              <a:t>to mobilize people</a:t>
            </a:r>
          </a:p>
        </p:txBody>
      </p:sp>
    </p:spTree>
    <p:extLst>
      <p:ext uri="{BB962C8B-B14F-4D97-AF65-F5344CB8AC3E}">
        <p14:creationId xmlns:p14="http://schemas.microsoft.com/office/powerpoint/2010/main" xmlns="" val="246468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dirty="0" smtClean="0"/>
              <a:t>Volunteerism</a:t>
            </a:r>
          </a:p>
          <a:p>
            <a:pPr marL="514350" lvl="0" indent="-514350">
              <a:buFont typeface="+mj-lt"/>
              <a:buAutoNum type="arabicPeriod"/>
            </a:pPr>
            <a:r>
              <a:rPr lang="en-US" dirty="0" smtClean="0"/>
              <a:t>Social Mobilization</a:t>
            </a:r>
          </a:p>
          <a:p>
            <a:pPr marL="514350" lvl="0" indent="-514350">
              <a:buFont typeface="+mj-lt"/>
              <a:buAutoNum type="arabicPeriod"/>
            </a:pPr>
            <a:r>
              <a:rPr lang="en-US" dirty="0" smtClean="0"/>
              <a:t>Advocacy</a:t>
            </a:r>
            <a:endParaRPr lang="en-US" dirty="0"/>
          </a:p>
          <a:p>
            <a:pPr marL="514350" lvl="0" indent="-514350">
              <a:buFont typeface="+mj-lt"/>
              <a:buAutoNum type="arabicPeriod"/>
            </a:pPr>
            <a:r>
              <a:rPr lang="en-US" dirty="0" smtClean="0"/>
              <a:t>Lobbying</a:t>
            </a:r>
          </a:p>
          <a:p>
            <a:pPr marL="514350" lvl="0" indent="-514350">
              <a:buFont typeface="+mj-lt"/>
              <a:buAutoNum type="arabicPeriod"/>
            </a:pPr>
            <a:r>
              <a:rPr lang="en-US" dirty="0" smtClean="0"/>
              <a:t>Propaganda</a:t>
            </a:r>
          </a:p>
          <a:p>
            <a:pPr marL="514350" lvl="0" indent="-514350">
              <a:buFont typeface="+mj-lt"/>
              <a:buAutoNum type="arabicPeriod"/>
            </a:pPr>
            <a:r>
              <a:rPr lang="en-US" dirty="0" smtClean="0"/>
              <a:t>Bargaining</a:t>
            </a:r>
            <a:endParaRPr lang="en-US" dirty="0"/>
          </a:p>
          <a:p>
            <a:pPr marL="514350" lvl="0" indent="-514350">
              <a:buFont typeface="+mj-lt"/>
              <a:buAutoNum type="arabicPeriod"/>
            </a:pPr>
            <a:r>
              <a:rPr lang="en-US" dirty="0" smtClean="0"/>
              <a:t>Blogging</a:t>
            </a:r>
            <a:endParaRPr lang="en-US" dirty="0"/>
          </a:p>
          <a:p>
            <a:pPr marL="514350" lvl="0" indent="-514350">
              <a:buFont typeface="+mj-lt"/>
              <a:buAutoNum type="arabicPeriod"/>
            </a:pPr>
            <a:r>
              <a:rPr lang="en-US" dirty="0"/>
              <a:t>Signature </a:t>
            </a:r>
            <a:r>
              <a:rPr lang="en-US" dirty="0" smtClean="0"/>
              <a:t>Campaign</a:t>
            </a:r>
            <a:endParaRPr lang="en-US" dirty="0"/>
          </a:p>
        </p:txBody>
      </p:sp>
    </p:spTree>
    <p:extLst>
      <p:ext uri="{BB962C8B-B14F-4D97-AF65-F5344CB8AC3E}">
        <p14:creationId xmlns:p14="http://schemas.microsoft.com/office/powerpoint/2010/main" xmlns="" val="24125926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Advocacy</a:t>
            </a:r>
          </a:p>
        </p:txBody>
      </p:sp>
      <p:sp>
        <p:nvSpPr>
          <p:cNvPr id="3" name="Content Placeholder 2"/>
          <p:cNvSpPr>
            <a:spLocks noGrp="1"/>
          </p:cNvSpPr>
          <p:nvPr>
            <p:ph idx="1"/>
          </p:nvPr>
        </p:nvSpPr>
        <p:spPr/>
        <p:txBody>
          <a:bodyPr/>
          <a:lstStyle/>
          <a:p>
            <a:pPr marL="0" indent="0">
              <a:buNone/>
            </a:pPr>
            <a:r>
              <a:rPr lang="en-US" dirty="0" smtClean="0"/>
              <a:t>1. Questionnaire -demands </a:t>
            </a:r>
            <a:r>
              <a:rPr lang="en-US" dirty="0"/>
              <a:t>in political </a:t>
            </a:r>
            <a:r>
              <a:rPr lang="en-US" dirty="0" smtClean="0"/>
              <a:t>domain</a:t>
            </a:r>
          </a:p>
          <a:p>
            <a:pPr marL="0" indent="0">
              <a:buNone/>
            </a:pPr>
            <a:r>
              <a:rPr lang="en-US" dirty="0" smtClean="0"/>
              <a:t>2. Voice </a:t>
            </a:r>
            <a:r>
              <a:rPr lang="en-US" dirty="0"/>
              <a:t>against exploitation, </a:t>
            </a:r>
            <a:r>
              <a:rPr lang="en-US" dirty="0" smtClean="0"/>
              <a:t>injustice</a:t>
            </a:r>
          </a:p>
          <a:p>
            <a:pPr marL="0" indent="0">
              <a:buNone/>
            </a:pPr>
            <a:r>
              <a:rPr lang="en-US" dirty="0" smtClean="0"/>
              <a:t>3. Empowerment </a:t>
            </a:r>
            <a:r>
              <a:rPr lang="en-US" dirty="0"/>
              <a:t>of the </a:t>
            </a:r>
            <a:r>
              <a:rPr lang="en-US" dirty="0" smtClean="0"/>
              <a:t>marginalized</a:t>
            </a:r>
          </a:p>
          <a:p>
            <a:pPr marL="0" indent="0">
              <a:buNone/>
            </a:pPr>
            <a:r>
              <a:rPr lang="en-US" dirty="0" smtClean="0"/>
              <a:t>4. Pro-people </a:t>
            </a:r>
            <a:r>
              <a:rPr lang="en-US" dirty="0"/>
              <a:t>policy </a:t>
            </a:r>
            <a:r>
              <a:rPr lang="en-US" dirty="0" smtClean="0"/>
              <a:t>demand</a:t>
            </a:r>
          </a:p>
          <a:p>
            <a:pPr marL="0" indent="0">
              <a:buNone/>
            </a:pPr>
            <a:r>
              <a:rPr lang="en-US" dirty="0" smtClean="0"/>
              <a:t>5. Enhance </a:t>
            </a:r>
            <a:r>
              <a:rPr lang="en-US" dirty="0"/>
              <a:t>peoples’ </a:t>
            </a:r>
            <a:r>
              <a:rPr lang="en-US" dirty="0" smtClean="0"/>
              <a:t>strength</a:t>
            </a:r>
          </a:p>
          <a:p>
            <a:pPr marL="0" indent="0">
              <a:buNone/>
            </a:pPr>
            <a:r>
              <a:rPr lang="en-US" dirty="0" smtClean="0"/>
              <a:t>6. Develop </a:t>
            </a:r>
            <a:r>
              <a:rPr lang="en-US" dirty="0"/>
              <a:t>relevant strategy</a:t>
            </a:r>
          </a:p>
        </p:txBody>
      </p:sp>
    </p:spTree>
    <p:extLst>
      <p:ext uri="{BB962C8B-B14F-4D97-AF65-F5344CB8AC3E}">
        <p14:creationId xmlns:p14="http://schemas.microsoft.com/office/powerpoint/2010/main" xmlns="" val="1720879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involved in Advocacy.</a:t>
            </a:r>
            <a:endParaRPr lang="en-US" dirty="0"/>
          </a:p>
        </p:txBody>
      </p:sp>
      <p:sp>
        <p:nvSpPr>
          <p:cNvPr id="3" name="Content Placeholder 2"/>
          <p:cNvSpPr>
            <a:spLocks noGrp="1"/>
          </p:cNvSpPr>
          <p:nvPr>
            <p:ph idx="1"/>
          </p:nvPr>
        </p:nvSpPr>
        <p:spPr>
          <a:xfrm>
            <a:off x="763073" y="2170090"/>
            <a:ext cx="10515600" cy="4351338"/>
          </a:xfrm>
        </p:spPr>
        <p:txBody>
          <a:bodyPr/>
          <a:lstStyle/>
          <a:p>
            <a:pPr marL="0" indent="0">
              <a:buNone/>
            </a:pPr>
            <a:endParaRPr lang="en-US" dirty="0" smtClean="0"/>
          </a:p>
          <a:p>
            <a:pPr marL="0" indent="0">
              <a:buNone/>
            </a:pPr>
            <a:endParaRPr lang="en-US" dirty="0"/>
          </a:p>
          <a:p>
            <a:pPr marL="0" indent="0">
              <a:buNone/>
            </a:pPr>
            <a:endParaRPr lang="en-US" dirty="0"/>
          </a:p>
        </p:txBody>
      </p:sp>
      <p:sp>
        <p:nvSpPr>
          <p:cNvPr id="4" name="Rectangle 3"/>
          <p:cNvSpPr/>
          <p:nvPr/>
        </p:nvSpPr>
        <p:spPr>
          <a:xfrm>
            <a:off x="953037" y="1957589"/>
            <a:ext cx="10135673" cy="4250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 Identify Issue – define the question – Long / Short Term</a:t>
            </a:r>
          </a:p>
        </p:txBody>
      </p:sp>
      <p:sp>
        <p:nvSpPr>
          <p:cNvPr id="6" name="Down Arrow 5"/>
          <p:cNvSpPr/>
          <p:nvPr/>
        </p:nvSpPr>
        <p:spPr>
          <a:xfrm>
            <a:off x="5821251" y="2382592"/>
            <a:ext cx="283335" cy="4250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953035" y="2863771"/>
            <a:ext cx="10135673" cy="11075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2. Gather Information</a:t>
            </a:r>
            <a:r>
              <a:rPr lang="en-US" sz="1400" dirty="0" smtClean="0"/>
              <a:t>:</a:t>
            </a:r>
          </a:p>
          <a:p>
            <a:pPr algn="ctr"/>
            <a:r>
              <a:rPr lang="en-US" sz="1400" dirty="0" smtClean="0"/>
              <a:t> </a:t>
            </a:r>
            <a:r>
              <a:rPr lang="en-US" sz="1400" dirty="0"/>
              <a:t>a. Related laws regarding issues </a:t>
            </a:r>
            <a:endParaRPr lang="en-US" sz="1400" dirty="0" smtClean="0"/>
          </a:p>
          <a:p>
            <a:pPr algn="ctr"/>
            <a:r>
              <a:rPr lang="en-US" sz="1400" dirty="0" smtClean="0"/>
              <a:t>b</a:t>
            </a:r>
            <a:r>
              <a:rPr lang="en-US" sz="1400" dirty="0"/>
              <a:t>. </a:t>
            </a:r>
            <a:r>
              <a:rPr lang="en-US" sz="1400" dirty="0" smtClean="0"/>
              <a:t>Government </a:t>
            </a:r>
            <a:r>
              <a:rPr lang="en-US" sz="1400" dirty="0"/>
              <a:t>policy </a:t>
            </a:r>
            <a:endParaRPr lang="en-US" sz="1400" dirty="0" smtClean="0"/>
          </a:p>
          <a:p>
            <a:pPr algn="ctr"/>
            <a:r>
              <a:rPr lang="en-US" sz="1400" dirty="0" smtClean="0"/>
              <a:t>c</a:t>
            </a:r>
            <a:r>
              <a:rPr lang="en-US" sz="1400" dirty="0"/>
              <a:t>. Others like Minded Individuals / N.G.O.s </a:t>
            </a:r>
            <a:endParaRPr lang="en-US" sz="1400" dirty="0" smtClean="0"/>
          </a:p>
          <a:p>
            <a:pPr algn="ctr"/>
            <a:r>
              <a:rPr lang="en-US" sz="1400" dirty="0" smtClean="0"/>
              <a:t>d</a:t>
            </a:r>
            <a:r>
              <a:rPr lang="en-US" sz="1400" dirty="0"/>
              <a:t>. Relevant Government Officials / Departments</a:t>
            </a:r>
          </a:p>
        </p:txBody>
      </p:sp>
      <p:sp>
        <p:nvSpPr>
          <p:cNvPr id="8" name="Down Arrow 7"/>
          <p:cNvSpPr/>
          <p:nvPr/>
        </p:nvSpPr>
        <p:spPr>
          <a:xfrm>
            <a:off x="5810518" y="4027531"/>
            <a:ext cx="283335" cy="4250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53035" y="4508710"/>
            <a:ext cx="10135673" cy="584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3. Plan of Action</a:t>
            </a:r>
          </a:p>
        </p:txBody>
      </p:sp>
      <p:sp>
        <p:nvSpPr>
          <p:cNvPr id="10" name="Down Arrow 9"/>
          <p:cNvSpPr/>
          <p:nvPr/>
        </p:nvSpPr>
        <p:spPr>
          <a:xfrm>
            <a:off x="5810517" y="5169671"/>
            <a:ext cx="283335" cy="4250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53034" y="5671423"/>
            <a:ext cx="10135673" cy="11075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 Involvement of Media: </a:t>
            </a:r>
            <a:endParaRPr lang="en-US" dirty="0" smtClean="0"/>
          </a:p>
          <a:p>
            <a:pPr marL="342900" indent="-342900" algn="ctr">
              <a:buAutoNum type="alphaLcPeriod"/>
            </a:pPr>
            <a:r>
              <a:rPr lang="en-US" dirty="0" smtClean="0"/>
              <a:t>Relationship </a:t>
            </a:r>
            <a:r>
              <a:rPr lang="en-US" dirty="0"/>
              <a:t>with press </a:t>
            </a:r>
            <a:endParaRPr lang="en-US" dirty="0" smtClean="0"/>
          </a:p>
          <a:p>
            <a:pPr algn="ctr"/>
            <a:r>
              <a:rPr lang="en-US" dirty="0" smtClean="0"/>
              <a:t>b</a:t>
            </a:r>
            <a:r>
              <a:rPr lang="en-US" dirty="0"/>
              <a:t>. Press Conference / Press Release</a:t>
            </a:r>
          </a:p>
        </p:txBody>
      </p:sp>
    </p:spTree>
    <p:extLst>
      <p:ext uri="{BB962C8B-B14F-4D97-AF65-F5344CB8AC3E}">
        <p14:creationId xmlns:p14="http://schemas.microsoft.com/office/powerpoint/2010/main" xmlns="" val="17843510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4" name="Content Placeholder 3"/>
          <p:cNvSpPr>
            <a:spLocks noGrp="1"/>
          </p:cNvSpPr>
          <p:nvPr>
            <p:ph idx="1"/>
          </p:nvPr>
        </p:nvSpPr>
        <p:spPr>
          <a:xfrm>
            <a:off x="838200" y="1690688"/>
            <a:ext cx="10515600" cy="794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US" sz="1400" dirty="0"/>
              <a:t>5. Meeting the Government Officers: </a:t>
            </a:r>
            <a:endParaRPr lang="en-US" sz="1400" dirty="0" smtClean="0"/>
          </a:p>
          <a:p>
            <a:pPr marL="342900" indent="-342900" algn="ctr">
              <a:buAutoNum type="alphaLcPeriod"/>
            </a:pPr>
            <a:r>
              <a:rPr lang="en-US" sz="1400" dirty="0" smtClean="0"/>
              <a:t>Make </a:t>
            </a:r>
            <a:r>
              <a:rPr lang="en-US" sz="1400" dirty="0"/>
              <a:t>Friends </a:t>
            </a:r>
            <a:r>
              <a:rPr lang="en-US" sz="1400" dirty="0" smtClean="0"/>
              <a:t>b</a:t>
            </a:r>
            <a:r>
              <a:rPr lang="en-US" sz="1400" dirty="0"/>
              <a:t>. Speak to the Point </a:t>
            </a:r>
            <a:r>
              <a:rPr lang="en-US" sz="1400" dirty="0" smtClean="0"/>
              <a:t>c</a:t>
            </a:r>
            <a:r>
              <a:rPr lang="en-US" sz="1400" dirty="0"/>
              <a:t>. Don’t be Emotional d. The fight is not against person, but </a:t>
            </a:r>
            <a:r>
              <a:rPr lang="en-US" sz="1400" b="1" dirty="0"/>
              <a:t>position</a:t>
            </a:r>
          </a:p>
        </p:txBody>
      </p:sp>
      <p:sp>
        <p:nvSpPr>
          <p:cNvPr id="5" name="Down Arrow 4"/>
          <p:cNvSpPr/>
          <p:nvPr/>
        </p:nvSpPr>
        <p:spPr>
          <a:xfrm>
            <a:off x="5769734" y="2569045"/>
            <a:ext cx="283335" cy="4250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3"/>
          <p:cNvSpPr txBox="1">
            <a:spLocks/>
          </p:cNvSpPr>
          <p:nvPr/>
        </p:nvSpPr>
        <p:spPr>
          <a:xfrm>
            <a:off x="838200" y="2994047"/>
            <a:ext cx="10515600" cy="1580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en-US" sz="1400" dirty="0"/>
              <a:t>6. Meetings Elected Representatives: </a:t>
            </a:r>
            <a:endParaRPr lang="en-US" sz="1400" dirty="0" smtClean="0"/>
          </a:p>
          <a:p>
            <a:pPr marL="342900" indent="-342900" algn="ctr">
              <a:buAutoNum type="alphaLcPeriod"/>
            </a:pPr>
            <a:r>
              <a:rPr lang="en-US" sz="1400" dirty="0" smtClean="0"/>
              <a:t>Village </a:t>
            </a:r>
            <a:r>
              <a:rPr lang="en-US" sz="1400" dirty="0"/>
              <a:t>Level </a:t>
            </a:r>
            <a:endParaRPr lang="en-US" sz="1400" dirty="0" smtClean="0"/>
          </a:p>
          <a:p>
            <a:pPr marL="0" indent="0" algn="ctr">
              <a:buNone/>
            </a:pPr>
            <a:r>
              <a:rPr lang="en-US" sz="1400" dirty="0" smtClean="0"/>
              <a:t>b</a:t>
            </a:r>
            <a:r>
              <a:rPr lang="en-US" sz="1400" dirty="0"/>
              <a:t>. District Level </a:t>
            </a:r>
            <a:endParaRPr lang="en-US" sz="1400" dirty="0" smtClean="0"/>
          </a:p>
          <a:p>
            <a:pPr marL="342900" indent="-342900" algn="ctr">
              <a:buAutoNum type="alphaLcPeriod"/>
            </a:pPr>
            <a:r>
              <a:rPr lang="en-US" sz="1400" dirty="0" smtClean="0"/>
              <a:t>c</a:t>
            </a:r>
            <a:r>
              <a:rPr lang="en-US" sz="1400" dirty="0"/>
              <a:t>. State Level</a:t>
            </a:r>
          </a:p>
          <a:p>
            <a:pPr marL="0" indent="0" algn="ctr">
              <a:buNone/>
            </a:pPr>
            <a:endParaRPr lang="en-US" sz="1400" dirty="0"/>
          </a:p>
        </p:txBody>
      </p:sp>
      <p:sp>
        <p:nvSpPr>
          <p:cNvPr id="7" name="Down Arrow 6"/>
          <p:cNvSpPr/>
          <p:nvPr/>
        </p:nvSpPr>
        <p:spPr>
          <a:xfrm>
            <a:off x="5769734" y="4648401"/>
            <a:ext cx="283335" cy="4250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3"/>
          <p:cNvSpPr txBox="1">
            <a:spLocks/>
          </p:cNvSpPr>
          <p:nvPr/>
        </p:nvSpPr>
        <p:spPr>
          <a:xfrm>
            <a:off x="838200" y="5082815"/>
            <a:ext cx="10515600" cy="13308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514350" indent="-514350" algn="ctr">
              <a:buAutoNum type="alphaLcPeriod"/>
            </a:pPr>
            <a:r>
              <a:rPr lang="en-US" dirty="0" smtClean="0"/>
              <a:t>Make </a:t>
            </a:r>
            <a:r>
              <a:rPr lang="en-US" dirty="0"/>
              <a:t>Friends </a:t>
            </a:r>
            <a:endParaRPr lang="en-US" dirty="0" smtClean="0"/>
          </a:p>
          <a:p>
            <a:pPr marL="0" indent="0" algn="ctr">
              <a:buNone/>
            </a:pPr>
            <a:r>
              <a:rPr lang="en-US" dirty="0" smtClean="0"/>
              <a:t>b</a:t>
            </a:r>
            <a:r>
              <a:rPr lang="en-US" dirty="0"/>
              <a:t>. Be focused on few </a:t>
            </a:r>
            <a:r>
              <a:rPr lang="en-US" dirty="0" smtClean="0"/>
              <a:t>points</a:t>
            </a:r>
          </a:p>
          <a:p>
            <a:pPr marL="0" indent="0" algn="ctr">
              <a:buNone/>
            </a:pPr>
            <a:r>
              <a:rPr lang="en-US" dirty="0" smtClean="0"/>
              <a:t>c</a:t>
            </a:r>
            <a:r>
              <a:rPr lang="en-US" dirty="0"/>
              <a:t>. Listen carefully</a:t>
            </a:r>
          </a:p>
        </p:txBody>
      </p:sp>
    </p:spTree>
    <p:extLst>
      <p:ext uri="{BB962C8B-B14F-4D97-AF65-F5344CB8AC3E}">
        <p14:creationId xmlns:p14="http://schemas.microsoft.com/office/powerpoint/2010/main" xmlns="" val="33347716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
            </a:r>
            <a:br>
              <a:rPr lang="en-US" b="1" dirty="0"/>
            </a:br>
            <a:r>
              <a:rPr lang="en-US" b="1" dirty="0"/>
              <a:t>Advocacy</a:t>
            </a:r>
            <a:r>
              <a:rPr lang="en-US" dirty="0"/>
              <a:t> can be divided in three types of activities, including:</a:t>
            </a:r>
            <a:br>
              <a:rPr lang="en-US" dirty="0"/>
            </a:b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sz="3600" dirty="0" smtClean="0"/>
              <a:t>Representation</a:t>
            </a:r>
            <a:r>
              <a:rPr lang="en-US" sz="3600" dirty="0"/>
              <a:t>: speaking on behalf of the voiceless </a:t>
            </a:r>
            <a:r>
              <a:rPr lang="en-US" sz="3600" b="1" dirty="0"/>
              <a:t>(</a:t>
            </a:r>
            <a:r>
              <a:rPr lang="en-US" sz="3600" b="1" dirty="0" smtClean="0"/>
              <a:t>for)</a:t>
            </a:r>
          </a:p>
          <a:p>
            <a:pPr marL="514350" indent="-514350">
              <a:buAutoNum type="arabicPeriod"/>
            </a:pPr>
            <a:r>
              <a:rPr lang="en-US" sz="3600" dirty="0" err="1" smtClean="0"/>
              <a:t>Mobilisation</a:t>
            </a:r>
            <a:r>
              <a:rPr lang="en-US" sz="3600" dirty="0"/>
              <a:t>: encouraging others to speak with you </a:t>
            </a:r>
            <a:r>
              <a:rPr lang="en-US" sz="3600" b="1" dirty="0"/>
              <a:t>(</a:t>
            </a:r>
            <a:r>
              <a:rPr lang="en-US" sz="3600" b="1" dirty="0" smtClean="0"/>
              <a:t>with)</a:t>
            </a:r>
          </a:p>
          <a:p>
            <a:pPr marL="514350" indent="-514350">
              <a:buAutoNum type="arabicPeriod"/>
            </a:pPr>
            <a:r>
              <a:rPr lang="en-US" sz="3600" dirty="0" smtClean="0"/>
              <a:t>Empowerment</a:t>
            </a:r>
            <a:r>
              <a:rPr lang="en-US" sz="3600" dirty="0"/>
              <a:t>: supporting the voiceless to speak for themselves </a:t>
            </a:r>
            <a:r>
              <a:rPr lang="en-US" sz="3600" b="1" dirty="0"/>
              <a:t>(by)</a:t>
            </a:r>
          </a:p>
        </p:txBody>
      </p:sp>
    </p:spTree>
    <p:extLst>
      <p:ext uri="{BB962C8B-B14F-4D97-AF65-F5344CB8AC3E}">
        <p14:creationId xmlns:p14="http://schemas.microsoft.com/office/powerpoint/2010/main" xmlns="" val="26505857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Types of </a:t>
            </a:r>
            <a:r>
              <a:rPr lang="en-US" dirty="0" smtClean="0"/>
              <a:t>advocacy</a:t>
            </a:r>
            <a:endParaRPr lang="en-US" dirty="0"/>
          </a:p>
        </p:txBody>
      </p:sp>
      <p:sp>
        <p:nvSpPr>
          <p:cNvPr id="3" name="Content Placeholder 2"/>
          <p:cNvSpPr>
            <a:spLocks noGrp="1"/>
          </p:cNvSpPr>
          <p:nvPr>
            <p:ph idx="1"/>
          </p:nvPr>
        </p:nvSpPr>
        <p:spPr/>
        <p:txBody>
          <a:bodyPr/>
          <a:lstStyle/>
          <a:p>
            <a:pPr marL="0" indent="0">
              <a:buNone/>
            </a:pPr>
            <a:r>
              <a:rPr lang="en-US" dirty="0"/>
              <a:t>There are many different types of advocacy, including</a:t>
            </a:r>
            <a:r>
              <a:rPr lang="en-US" dirty="0" smtClean="0"/>
              <a:t>:</a:t>
            </a:r>
          </a:p>
          <a:p>
            <a:pPr marL="514350" indent="-514350">
              <a:buAutoNum type="arabicPeriod"/>
            </a:pPr>
            <a:r>
              <a:rPr lang="en-US" dirty="0" smtClean="0"/>
              <a:t>Self Advocacy</a:t>
            </a:r>
          </a:p>
          <a:p>
            <a:pPr marL="514350" indent="-514350">
              <a:buAutoNum type="arabicPeriod"/>
            </a:pPr>
            <a:r>
              <a:rPr lang="en-US" dirty="0" smtClean="0"/>
              <a:t>Group Advocacy</a:t>
            </a:r>
          </a:p>
          <a:p>
            <a:pPr marL="514350" indent="-514350">
              <a:buAutoNum type="arabicPeriod"/>
            </a:pPr>
            <a:r>
              <a:rPr lang="en-US" dirty="0" smtClean="0"/>
              <a:t>Peer Advocacy</a:t>
            </a:r>
          </a:p>
          <a:p>
            <a:pPr marL="514350" indent="-514350">
              <a:buAutoNum type="arabicPeriod"/>
            </a:pPr>
            <a:r>
              <a:rPr lang="en-US" dirty="0" smtClean="0"/>
              <a:t>Citizen Advocacy</a:t>
            </a:r>
          </a:p>
          <a:p>
            <a:pPr marL="514350" indent="-514350">
              <a:buAutoNum type="arabicPeriod"/>
            </a:pPr>
            <a:r>
              <a:rPr lang="en-US" dirty="0" smtClean="0"/>
              <a:t>Professional Advocacy</a:t>
            </a:r>
          </a:p>
          <a:p>
            <a:pPr marL="0" indent="0">
              <a:buNone/>
            </a:pPr>
            <a:endParaRPr lang="en-US" dirty="0" smtClean="0"/>
          </a:p>
          <a:p>
            <a:pPr marL="514350" indent="-514350">
              <a:buAutoNum type="arabicPeriod"/>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xmlns="" val="3356831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smtClean="0"/>
              <a:t>1. Self Advocacy: </a:t>
            </a:r>
            <a:r>
              <a:rPr lang="en-US" dirty="0"/>
              <a:t>Self-advocacy refers to an individual’s ability to effectively communicate his or her own interests, desires, needs and rights. It </a:t>
            </a:r>
            <a:r>
              <a:rPr lang="en-US" dirty="0" err="1"/>
              <a:t>recognises</a:t>
            </a:r>
            <a:r>
              <a:rPr lang="en-US" dirty="0"/>
              <a:t> that people are experts by experience and involves them in speaking out for themselves about the things that are important to them. It means that people are able to ask for what they want and need and to tell others about their thoughts and feelings. </a:t>
            </a:r>
          </a:p>
          <a:p>
            <a:pPr marL="0" indent="0" algn="just">
              <a:buNone/>
            </a:pPr>
            <a:r>
              <a:rPr lang="en-US" dirty="0"/>
              <a:t>The goal of self-advocacy is for people to decide what they want and to carry out plans to help them get it. Self-advocacy differs from other forms of advocacy in that the individual self-assesses a situation or problem and then speaks for his or her own needs. The ultimate aim of all forms of advocacy should be to support people to self-advocate as far as they are able to.</a:t>
            </a:r>
          </a:p>
          <a:p>
            <a:pPr marL="0" indent="0" algn="just">
              <a:buNone/>
            </a:pPr>
            <a:endParaRPr lang="en-US" dirty="0"/>
          </a:p>
          <a:p>
            <a:pPr marL="0" indent="0" algn="just">
              <a:buNone/>
            </a:pPr>
            <a:endParaRPr lang="en-US" dirty="0"/>
          </a:p>
        </p:txBody>
      </p:sp>
    </p:spTree>
    <p:extLst>
      <p:ext uri="{BB962C8B-B14F-4D97-AF65-F5344CB8AC3E}">
        <p14:creationId xmlns:p14="http://schemas.microsoft.com/office/powerpoint/2010/main" xmlns="" val="40399482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Autofit/>
          </a:bodyPr>
          <a:lstStyle/>
          <a:p>
            <a:pPr marL="0" indent="0" algn="just">
              <a:buNone/>
            </a:pPr>
            <a:r>
              <a:rPr lang="en-US" sz="2400" b="1" dirty="0" smtClean="0"/>
              <a:t>2. Group Advocacy: </a:t>
            </a:r>
            <a:r>
              <a:rPr lang="en-US" sz="2400" dirty="0" smtClean="0"/>
              <a:t>Group </a:t>
            </a:r>
            <a:r>
              <a:rPr lang="en-US" sz="2400" dirty="0"/>
              <a:t>advocacy involves people with shared experiences, positions or values coming together in groups to talk and listen to each other and speak up collectively about issues that are important to them. These groups aim to influence public opinion, policy and service provision. They vary considerably in size, influence and motive. </a:t>
            </a:r>
            <a:endParaRPr lang="en-US" sz="2400" dirty="0" smtClean="0"/>
          </a:p>
          <a:p>
            <a:pPr marL="0" indent="0" algn="just">
              <a:buNone/>
            </a:pPr>
            <a:r>
              <a:rPr lang="en-US" sz="2400" dirty="0" smtClean="0"/>
              <a:t>3</a:t>
            </a:r>
            <a:r>
              <a:rPr lang="en-US" sz="2400" b="1" dirty="0" smtClean="0"/>
              <a:t>. Peer Advocacy: </a:t>
            </a:r>
            <a:r>
              <a:rPr lang="en-US" sz="2400" dirty="0"/>
              <a:t>Peer advocacy refers to one-to-one support provided by advocates with a similar disability or experience to a person using services. Trained and supported volunteers often provide peer advocacy as part of a coordinated project. Peer advocacy schemes argue that they are particularly well placed to </a:t>
            </a:r>
            <a:r>
              <a:rPr lang="en-US" sz="2400" dirty="0" smtClean="0"/>
              <a:t>understandings </a:t>
            </a:r>
            <a:r>
              <a:rPr lang="en-US" sz="2400" dirty="0"/>
              <a:t>with the needs of people, to approach them as their equals and to feel strongly about, and fight hard for, their needs. </a:t>
            </a:r>
            <a:r>
              <a:rPr lang="en-US" sz="2400" dirty="0" smtClean="0"/>
              <a:t> </a:t>
            </a:r>
          </a:p>
        </p:txBody>
      </p:sp>
    </p:spTree>
    <p:extLst>
      <p:ext uri="{BB962C8B-B14F-4D97-AF65-F5344CB8AC3E}">
        <p14:creationId xmlns:p14="http://schemas.microsoft.com/office/powerpoint/2010/main" xmlns="" val="33902193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b="1" dirty="0" smtClean="0"/>
              <a:t>4.Citizen Advocacy: </a:t>
            </a:r>
            <a:r>
              <a:rPr lang="en-US" dirty="0"/>
              <a:t>Citizen advocacy aims to involve people in their local community by enabling them to have a voice and to make decisions about the things that affect their lives. Citizen advocacy partnerships are long term, not time-limited, and last for as long as the citizen advocate and the individual want them to. Citizen advocates are ordinary members of the local community. They are unpaid and usually operate with support from a coordinated scheme.</a:t>
            </a:r>
          </a:p>
          <a:p>
            <a:pPr marL="0" indent="0" algn="just">
              <a:buNone/>
            </a:pPr>
            <a:r>
              <a:rPr lang="en-US" b="1" dirty="0" smtClean="0"/>
              <a:t>5. </a:t>
            </a:r>
            <a:r>
              <a:rPr lang="en-US" b="1" dirty="0"/>
              <a:t>Professional </a:t>
            </a:r>
            <a:r>
              <a:rPr lang="en-US" b="1" dirty="0" smtClean="0"/>
              <a:t>Advocacy: </a:t>
            </a:r>
            <a:r>
              <a:rPr lang="en-US" dirty="0"/>
              <a:t>Paid independent advocates support and enable people to speak up and represent their views, usually during times of major change or crisis. Such advocacy is issue-based and the advocate may only need to work with the person for a short time</a:t>
            </a:r>
            <a:r>
              <a:rPr lang="en-US" dirty="0" smtClean="0"/>
              <a:t>.</a:t>
            </a:r>
            <a:endParaRPr lang="en-US" dirty="0"/>
          </a:p>
          <a:p>
            <a:pPr marL="0" indent="0" algn="just">
              <a:buNone/>
            </a:pPr>
            <a:r>
              <a:rPr lang="en-US" dirty="0" smtClean="0"/>
              <a:t> </a:t>
            </a:r>
            <a:endParaRPr lang="en-US" dirty="0"/>
          </a:p>
        </p:txBody>
      </p:sp>
    </p:spTree>
    <p:extLst>
      <p:ext uri="{BB962C8B-B14F-4D97-AF65-F5344CB8AC3E}">
        <p14:creationId xmlns:p14="http://schemas.microsoft.com/office/powerpoint/2010/main" xmlns="" val="29340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Volunteerism</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There is no "I" in Team but there is a "u" in volunteer!  And There is no "I" in Team, but we sure are glad there is "u" in our volunteers!  Debbie Weir</a:t>
            </a:r>
          </a:p>
          <a:p>
            <a:pPr marL="0" indent="0" algn="just">
              <a:buNone/>
            </a:pPr>
            <a:r>
              <a:rPr lang="en-US" dirty="0" smtClean="0"/>
              <a:t>Everyday across the globe, millions of people are involved in a uncountable of activities as health workers, in construction, as care assistants, as social activists, and in a gathering of other direct activities to strengthen their communities and the “civil society” in which they live.</a:t>
            </a:r>
          </a:p>
          <a:p>
            <a:pPr marL="0" indent="0" algn="just">
              <a:buNone/>
            </a:pPr>
            <a:r>
              <a:rPr lang="en-US" dirty="0" smtClean="0"/>
              <a:t>The common factor shared by all types of volunteers is a commitment by the individual to the common or public good, in that they work not merely for their own interests but for the benefit of others. </a:t>
            </a:r>
            <a:endParaRPr lang="en-US" dirty="0"/>
          </a:p>
        </p:txBody>
      </p:sp>
    </p:spTree>
    <p:extLst>
      <p:ext uri="{BB962C8B-B14F-4D97-AF65-F5344CB8AC3E}">
        <p14:creationId xmlns:p14="http://schemas.microsoft.com/office/powerpoint/2010/main" xmlns="" val="1626806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smtClean="0"/>
              <a:t>The scale of volunteering worldwide crosses cultures and political systems and makes it one of the most powerful elements in development and relief. But despite the major contribution of volunteerism to development, it has yet greater available potential for local and national capacity development. </a:t>
            </a:r>
          </a:p>
          <a:p>
            <a:pPr marL="0" indent="0" algn="just">
              <a:buNone/>
            </a:pPr>
            <a:endParaRPr lang="en-US" dirty="0"/>
          </a:p>
        </p:txBody>
      </p:sp>
    </p:spTree>
    <p:extLst>
      <p:ext uri="{BB962C8B-B14F-4D97-AF65-F5344CB8AC3E}">
        <p14:creationId xmlns:p14="http://schemas.microsoft.com/office/powerpoint/2010/main" xmlns="" val="2116475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 of Volunteer</a:t>
            </a:r>
            <a:endParaRPr lang="en-US"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smtClean="0"/>
              <a:t>The word “Volunteer”, comes from the Latin word </a:t>
            </a:r>
            <a:r>
              <a:rPr lang="en-US" b="1" dirty="0" smtClean="0"/>
              <a:t>“</a:t>
            </a:r>
            <a:r>
              <a:rPr lang="en-US" b="1" dirty="0" err="1" smtClean="0"/>
              <a:t>valo</a:t>
            </a:r>
            <a:r>
              <a:rPr lang="en-US" b="1" dirty="0" smtClean="0"/>
              <a:t>” or “</a:t>
            </a:r>
            <a:r>
              <a:rPr lang="en-US" b="1" dirty="0" err="1" smtClean="0"/>
              <a:t>velle</a:t>
            </a:r>
            <a:r>
              <a:rPr lang="en-US" b="1" dirty="0" smtClean="0"/>
              <a:t>”, </a:t>
            </a:r>
            <a:r>
              <a:rPr lang="en-US" dirty="0" smtClean="0"/>
              <a:t>meaning “hope, determination, or willingness”. </a:t>
            </a:r>
          </a:p>
          <a:p>
            <a:pPr marL="0" indent="0" algn="just">
              <a:buNone/>
            </a:pPr>
            <a:r>
              <a:rPr lang="en-US" dirty="0" smtClean="0"/>
              <a:t>In the western countries, people believe volunteers are the ones who work not for personal benefits, nor are they forced by law to labor, but work for free to improve society and provide charity to others.</a:t>
            </a:r>
          </a:p>
          <a:p>
            <a:pPr marL="0" indent="0" algn="just">
              <a:buNone/>
            </a:pPr>
            <a:r>
              <a:rPr lang="en-US" dirty="0" smtClean="0"/>
              <a:t>The majority of volunteers in some countries are engaged in social and welfare services under local government administration.</a:t>
            </a:r>
          </a:p>
          <a:p>
            <a:pPr marL="0" indent="0" algn="just">
              <a:buNone/>
            </a:pPr>
            <a:r>
              <a:rPr lang="en-US" dirty="0" smtClean="0"/>
              <a:t>According to the American Social Work Board, a group of people who are willing to work together to pursue public benefits are called </a:t>
            </a:r>
            <a:r>
              <a:rPr lang="en-US" b="1" dirty="0" smtClean="0"/>
              <a:t>voluntary groups</a:t>
            </a:r>
            <a:r>
              <a:rPr lang="en-US" dirty="0" smtClean="0"/>
              <a:t>; individuals who participate in the work of these groups are called  </a:t>
            </a:r>
            <a:r>
              <a:rPr lang="en-US" b="1" dirty="0" smtClean="0"/>
              <a:t>volunteers</a:t>
            </a:r>
            <a:r>
              <a:rPr lang="en-US" dirty="0" smtClean="0"/>
              <a:t>; and this kind of group work is called </a:t>
            </a:r>
            <a:r>
              <a:rPr lang="en-US" b="1" dirty="0" smtClean="0"/>
              <a:t>voluntary service</a:t>
            </a:r>
            <a:r>
              <a:rPr lang="en-US" dirty="0" smtClean="0"/>
              <a:t>.</a:t>
            </a:r>
            <a:endParaRPr lang="en-US" dirty="0"/>
          </a:p>
        </p:txBody>
      </p:sp>
    </p:spTree>
    <p:extLst>
      <p:ext uri="{BB962C8B-B14F-4D97-AF65-F5344CB8AC3E}">
        <p14:creationId xmlns:p14="http://schemas.microsoft.com/office/powerpoint/2010/main" xmlns="" val="2954114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b="1" dirty="0" smtClean="0"/>
              <a:t>Volunteering</a:t>
            </a:r>
            <a:r>
              <a:rPr lang="en-US" dirty="0" smtClean="0"/>
              <a:t> is  the practice of people working on behalf of others or a particular cause without payment for their time and services. Volunteering is generally considered an noble activity, intended to promote good or improve human quality of life, but people also volunteer for their own skill development, to meet others, to make contacts for possible employment, to have fun, and a variety of other reasons that could be considered self-serving.</a:t>
            </a:r>
          </a:p>
          <a:p>
            <a:pPr marL="0" indent="0" algn="just">
              <a:buNone/>
            </a:pPr>
            <a:r>
              <a:rPr lang="en-US" dirty="0" smtClean="0"/>
              <a:t>Volunteering takes many forms and is performed by a wide range of people. Many volunteers are specifically trained in the areas they work in, such as medicine, education, or emergency rescue. Other volunteers serve on an as-needed basis, such as in response to a natural disaster or for a beach-cleanup.</a:t>
            </a:r>
            <a:endParaRPr lang="en-US" dirty="0"/>
          </a:p>
        </p:txBody>
      </p:sp>
    </p:spTree>
    <p:extLst>
      <p:ext uri="{BB962C8B-B14F-4D97-AF65-F5344CB8AC3E}">
        <p14:creationId xmlns:p14="http://schemas.microsoft.com/office/powerpoint/2010/main" xmlns="" val="84959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a:bodyPr>
          <a:lstStyle/>
          <a:p>
            <a:pPr marL="0" indent="0" algn="just">
              <a:buNone/>
            </a:pPr>
            <a:r>
              <a:rPr lang="en-US" dirty="0"/>
              <a:t>The Volunteer Association of China puts forward this definition of volunteers: “People who are willing to provide services or assistance to society or to others, not for material gains, but from a sense of </a:t>
            </a:r>
            <a:r>
              <a:rPr lang="en-US" dirty="0" smtClean="0"/>
              <a:t>ethics, </a:t>
            </a:r>
            <a:r>
              <a:rPr lang="en-US" dirty="0"/>
              <a:t>faith and responsibility.” In China, they  have different names in different places for volunteers. In Hong Kong we call them “</a:t>
            </a:r>
            <a:r>
              <a:rPr lang="en-US" b="1" dirty="0"/>
              <a:t>YI GONG </a:t>
            </a:r>
            <a:r>
              <a:rPr lang="en-US" dirty="0"/>
              <a:t>(workers of duty)”, and in Taiwan we call them “</a:t>
            </a:r>
            <a:r>
              <a:rPr lang="en-US" b="1" dirty="0"/>
              <a:t>ZHI GONG </a:t>
            </a:r>
            <a:r>
              <a:rPr lang="en-US" dirty="0"/>
              <a:t>(workers of will)”. Today, in China, the development of voluntary services has become a symbol of civilization and social progress. Volunteers can be found in every walk of our lives.</a:t>
            </a:r>
          </a:p>
        </p:txBody>
      </p:sp>
    </p:spTree>
    <p:extLst>
      <p:ext uri="{BB962C8B-B14F-4D97-AF65-F5344CB8AC3E}">
        <p14:creationId xmlns:p14="http://schemas.microsoft.com/office/powerpoint/2010/main" xmlns="" val="1320124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then are the voluntary services? </a:t>
            </a:r>
          </a:p>
        </p:txBody>
      </p:sp>
      <p:sp>
        <p:nvSpPr>
          <p:cNvPr id="3" name="Content Placeholder 2"/>
          <p:cNvSpPr>
            <a:spLocks noGrp="1"/>
          </p:cNvSpPr>
          <p:nvPr>
            <p:ph idx="1"/>
          </p:nvPr>
        </p:nvSpPr>
        <p:spPr/>
        <p:txBody>
          <a:bodyPr/>
          <a:lstStyle/>
          <a:p>
            <a:pPr marL="0" indent="0" algn="just">
              <a:buNone/>
            </a:pPr>
            <a:r>
              <a:rPr lang="en-US" dirty="0"/>
              <a:t>Some people believe that the good deeds in our daily lives are voluntary services. Others think that a </a:t>
            </a:r>
            <a:r>
              <a:rPr lang="en-US" dirty="0" smtClean="0"/>
              <a:t>simple </a:t>
            </a:r>
            <a:r>
              <a:rPr lang="en-US" dirty="0"/>
              <a:t>donation of money without physical or emotional involvement cannot be defined as voluntary service</a:t>
            </a:r>
            <a:r>
              <a:rPr lang="en-US" dirty="0" smtClean="0"/>
              <a:t>.</a:t>
            </a:r>
          </a:p>
          <a:p>
            <a:pPr marL="0" indent="0" algn="just">
              <a:buNone/>
            </a:pPr>
            <a:r>
              <a:rPr lang="en-US" dirty="0"/>
              <a:t>Voluntary services are non-profit and non-remunerative efforts which individuals make for the purposes of improving the welfare of </a:t>
            </a:r>
            <a:r>
              <a:rPr lang="en-US" dirty="0" smtClean="0"/>
              <a:t>others in   </a:t>
            </a:r>
            <a:r>
              <a:rPr lang="en-US" dirty="0"/>
              <a:t>t h e neighborhood, the community and in society</a:t>
            </a:r>
            <a:r>
              <a:rPr lang="en-US" dirty="0" smtClean="0"/>
              <a:t>.</a:t>
            </a:r>
          </a:p>
          <a:p>
            <a:pPr marL="0" indent="0" algn="just">
              <a:buNone/>
            </a:pPr>
            <a:endParaRPr lang="en-US" dirty="0"/>
          </a:p>
        </p:txBody>
      </p:sp>
    </p:spTree>
    <p:extLst>
      <p:ext uri="{BB962C8B-B14F-4D97-AF65-F5344CB8AC3E}">
        <p14:creationId xmlns:p14="http://schemas.microsoft.com/office/powerpoint/2010/main" xmlns="" val="18262914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3061</TotalTime>
  <Words>3098</Words>
  <Application>Microsoft Office PowerPoint</Application>
  <PresentationFormat>Custom</PresentationFormat>
  <Paragraphs>173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Solstice</vt:lpstr>
      <vt:lpstr>Social Action</vt:lpstr>
      <vt:lpstr>Instruments of Social Action </vt:lpstr>
      <vt:lpstr>Introduction</vt:lpstr>
      <vt:lpstr>1. Volunteerism </vt:lpstr>
      <vt:lpstr>…Contd.</vt:lpstr>
      <vt:lpstr>Meaning of Volunteer</vt:lpstr>
      <vt:lpstr>…Contd.</vt:lpstr>
      <vt:lpstr>…Contd.</vt:lpstr>
      <vt:lpstr>What then are the voluntary services? </vt:lpstr>
      <vt:lpstr>…Contd.</vt:lpstr>
      <vt:lpstr>Features of voluntary services</vt:lpstr>
      <vt:lpstr>Values of the Volunteerism</vt:lpstr>
      <vt:lpstr>Many people are willing to participate. Why? </vt:lpstr>
      <vt:lpstr>…Contd.</vt:lpstr>
      <vt:lpstr>…Contd.</vt:lpstr>
      <vt:lpstr>…Contd.</vt:lpstr>
      <vt:lpstr>2. Social Mobilization</vt:lpstr>
      <vt:lpstr>…Contd.</vt:lpstr>
      <vt:lpstr>Contd.</vt:lpstr>
      <vt:lpstr>Tools of Social Mobilization </vt:lpstr>
      <vt:lpstr>Main Approaches of Social Mobilization</vt:lpstr>
      <vt:lpstr>…Contd.</vt:lpstr>
      <vt:lpstr>…Contd.</vt:lpstr>
      <vt:lpstr>…Contd.</vt:lpstr>
      <vt:lpstr>3. Advocacy</vt:lpstr>
      <vt:lpstr>…Contd.</vt:lpstr>
      <vt:lpstr>Why Advocacy…</vt:lpstr>
      <vt:lpstr>4 C’s of Advocacy</vt:lpstr>
      <vt:lpstr>Success of Advocacy depends on</vt:lpstr>
      <vt:lpstr>Characteristics of Advocacy</vt:lpstr>
      <vt:lpstr>Steps involved in Advocacy.</vt:lpstr>
      <vt:lpstr>…Contd.</vt:lpstr>
      <vt:lpstr> Advocacy can be divided in three types of activities, including: </vt:lpstr>
      <vt:lpstr>Types of advocacy</vt:lpstr>
      <vt:lpstr>…Contd.</vt:lpstr>
      <vt:lpstr>…Contd.</vt:lpstr>
      <vt:lpstr>…Contd.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Instruments of Social Action </dc:title>
  <dc:creator>Ibrar</dc:creator>
  <cp:lastModifiedBy>Asif Khan</cp:lastModifiedBy>
  <cp:revision>47</cp:revision>
  <dcterms:created xsi:type="dcterms:W3CDTF">2019-05-08T03:38:23Z</dcterms:created>
  <dcterms:modified xsi:type="dcterms:W3CDTF">2020-04-03T01:26:33Z</dcterms:modified>
</cp:coreProperties>
</file>